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91" r:id="rId21"/>
    <p:sldId id="282" r:id="rId22"/>
    <p:sldId id="283" r:id="rId23"/>
    <p:sldId id="284" r:id="rId24"/>
    <p:sldId id="290" r:id="rId25"/>
    <p:sldId id="285" r:id="rId26"/>
    <p:sldId id="286" r:id="rId27"/>
    <p:sldId id="287"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6" autoAdjust="0"/>
    <p:restoredTop sz="94660"/>
  </p:normalViewPr>
  <p:slideViewPr>
    <p:cSldViewPr>
      <p:cViewPr varScale="1">
        <p:scale>
          <a:sx n="46" d="100"/>
          <a:sy n="46" d="100"/>
        </p:scale>
        <p:origin x="-16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AA9E4-B6FE-425C-88E7-91ABB67B5AFF}"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DA70B94D-6CB8-4671-8B9D-693261140F52}">
      <dgm:prSet/>
      <dgm:spPr/>
      <dgm:t>
        <a:bodyPr/>
        <a:lstStyle/>
        <a:p>
          <a:pPr rtl="0"/>
          <a:r>
            <a:rPr lang="en-US" dirty="0" smtClean="0">
              <a:effectLst>
                <a:outerShdw blurRad="38100" dist="38100" dir="2700000" algn="tl">
                  <a:srgbClr val="000000">
                    <a:alpha val="43137"/>
                  </a:srgbClr>
                </a:outerShdw>
              </a:effectLst>
            </a:rPr>
            <a:t>And she brought forth a man child, who was to rule all nations with a rod of iron: and her child was caught up unto God, and </a:t>
          </a:r>
          <a:r>
            <a:rPr lang="en-US" i="1" dirty="0" smtClean="0">
              <a:effectLst>
                <a:outerShdw blurRad="38100" dist="38100" dir="2700000" algn="tl">
                  <a:srgbClr val="000000">
                    <a:alpha val="43137"/>
                  </a:srgbClr>
                </a:outerShdw>
              </a:effectLst>
            </a:rPr>
            <a:t>to</a:t>
          </a:r>
          <a:r>
            <a:rPr lang="en-US" dirty="0" smtClean="0">
              <a:effectLst>
                <a:outerShdw blurRad="38100" dist="38100" dir="2700000" algn="tl">
                  <a:srgbClr val="000000">
                    <a:alpha val="43137"/>
                  </a:srgbClr>
                </a:outerShdw>
              </a:effectLst>
            </a:rPr>
            <a:t> his throne. (Revelation 12:5) </a:t>
          </a:r>
          <a:endParaRPr lang="en-US" dirty="0">
            <a:effectLst>
              <a:outerShdw blurRad="38100" dist="38100" dir="2700000" algn="tl">
                <a:srgbClr val="000000">
                  <a:alpha val="43137"/>
                </a:srgbClr>
              </a:outerShdw>
            </a:effectLst>
          </a:endParaRPr>
        </a:p>
      </dgm:t>
    </dgm:pt>
    <dgm:pt modelId="{7A896649-88D9-4184-A78F-5412066501BB}" type="parTrans" cxnId="{12F4E835-0FE5-430D-A028-43905F4E9EB8}">
      <dgm:prSet/>
      <dgm:spPr/>
      <dgm:t>
        <a:bodyPr/>
        <a:lstStyle/>
        <a:p>
          <a:endParaRPr lang="en-US"/>
        </a:p>
      </dgm:t>
    </dgm:pt>
    <dgm:pt modelId="{347B065C-4609-4950-B86B-5A0F4E382FD5}" type="sibTrans" cxnId="{12F4E835-0FE5-430D-A028-43905F4E9EB8}">
      <dgm:prSet/>
      <dgm:spPr/>
      <dgm:t>
        <a:bodyPr/>
        <a:lstStyle/>
        <a:p>
          <a:endParaRPr lang="en-US"/>
        </a:p>
      </dgm:t>
    </dgm:pt>
    <dgm:pt modelId="{9F600327-4B2D-4336-83D5-451850D8DC9C}" type="pres">
      <dgm:prSet presAssocID="{821AA9E4-B6FE-425C-88E7-91ABB67B5AFF}" presName="Name0" presStyleCnt="0">
        <dgm:presLayoutVars>
          <dgm:chMax/>
          <dgm:chPref/>
          <dgm:dir/>
        </dgm:presLayoutVars>
      </dgm:prSet>
      <dgm:spPr/>
      <dgm:t>
        <a:bodyPr/>
        <a:lstStyle/>
        <a:p>
          <a:endParaRPr lang="en-US"/>
        </a:p>
      </dgm:t>
    </dgm:pt>
    <dgm:pt modelId="{5E3EF1A8-F849-4414-9489-823300556E19}" type="pres">
      <dgm:prSet presAssocID="{DA70B94D-6CB8-4671-8B9D-693261140F52}" presName="composite" presStyleCnt="0">
        <dgm:presLayoutVars>
          <dgm:chMax/>
          <dgm:chPref/>
        </dgm:presLayoutVars>
      </dgm:prSet>
      <dgm:spPr/>
    </dgm:pt>
    <dgm:pt modelId="{7C41FDDB-E48E-4989-A6F1-1FAAB245F3EA}" type="pres">
      <dgm:prSet presAssocID="{DA70B94D-6CB8-4671-8B9D-693261140F52}" presName="Image" presStyleLbl="bgImgPlace1" presStyleIdx="0" presStyleCnt="1"/>
      <dgm:spPr/>
    </dgm:pt>
    <dgm:pt modelId="{C04850BB-C1AD-4B2F-99C3-8BF489C1EB9B}" type="pres">
      <dgm:prSet presAssocID="{DA70B94D-6CB8-4671-8B9D-693261140F52}" presName="ParentText" presStyleLbl="revTx" presStyleIdx="0" presStyleCnt="1">
        <dgm:presLayoutVars>
          <dgm:chMax val="0"/>
          <dgm:chPref val="0"/>
          <dgm:bulletEnabled val="1"/>
        </dgm:presLayoutVars>
      </dgm:prSet>
      <dgm:spPr/>
      <dgm:t>
        <a:bodyPr/>
        <a:lstStyle/>
        <a:p>
          <a:endParaRPr lang="en-US"/>
        </a:p>
      </dgm:t>
    </dgm:pt>
    <dgm:pt modelId="{D8F390E7-5918-43F9-B168-94EE1D48C339}" type="pres">
      <dgm:prSet presAssocID="{DA70B94D-6CB8-4671-8B9D-693261140F52}" presName="tlFrame" presStyleLbl="node1" presStyleIdx="0" presStyleCnt="4"/>
      <dgm:spPr/>
    </dgm:pt>
    <dgm:pt modelId="{D321D2D3-3C9B-4312-95B0-AEEC49BCE115}" type="pres">
      <dgm:prSet presAssocID="{DA70B94D-6CB8-4671-8B9D-693261140F52}" presName="trFrame" presStyleLbl="node1" presStyleIdx="1" presStyleCnt="4"/>
      <dgm:spPr/>
    </dgm:pt>
    <dgm:pt modelId="{367DD1A0-6CD9-455C-B206-90B162F4AA41}" type="pres">
      <dgm:prSet presAssocID="{DA70B94D-6CB8-4671-8B9D-693261140F52}" presName="blFrame" presStyleLbl="node1" presStyleIdx="2" presStyleCnt="4"/>
      <dgm:spPr/>
    </dgm:pt>
    <dgm:pt modelId="{9A58AA04-1442-41B9-A3AA-BFFB7DA85DF9}" type="pres">
      <dgm:prSet presAssocID="{DA70B94D-6CB8-4671-8B9D-693261140F52}" presName="brFrame" presStyleLbl="node1" presStyleIdx="3" presStyleCnt="4"/>
      <dgm:spPr/>
    </dgm:pt>
  </dgm:ptLst>
  <dgm:cxnLst>
    <dgm:cxn modelId="{724343F3-CBB9-4459-BBB1-1ED6CC26FD99}" type="presOf" srcId="{DA70B94D-6CB8-4671-8B9D-693261140F52}" destId="{C04850BB-C1AD-4B2F-99C3-8BF489C1EB9B}" srcOrd="0" destOrd="0" presId="urn:microsoft.com/office/officeart/2009/3/layout/FramedTextPicture"/>
    <dgm:cxn modelId="{12F4E835-0FE5-430D-A028-43905F4E9EB8}" srcId="{821AA9E4-B6FE-425C-88E7-91ABB67B5AFF}" destId="{DA70B94D-6CB8-4671-8B9D-693261140F52}" srcOrd="0" destOrd="0" parTransId="{7A896649-88D9-4184-A78F-5412066501BB}" sibTransId="{347B065C-4609-4950-B86B-5A0F4E382FD5}"/>
    <dgm:cxn modelId="{A5168E9B-2267-404B-96D4-56F846AD0178}" type="presOf" srcId="{821AA9E4-B6FE-425C-88E7-91ABB67B5AFF}" destId="{9F600327-4B2D-4336-83D5-451850D8DC9C}" srcOrd="0" destOrd="0" presId="urn:microsoft.com/office/officeart/2009/3/layout/FramedTextPicture"/>
    <dgm:cxn modelId="{FD08A3EC-884D-4712-8477-11884167C96F}" type="presParOf" srcId="{9F600327-4B2D-4336-83D5-451850D8DC9C}" destId="{5E3EF1A8-F849-4414-9489-823300556E19}" srcOrd="0" destOrd="0" presId="urn:microsoft.com/office/officeart/2009/3/layout/FramedTextPicture"/>
    <dgm:cxn modelId="{E5C5DC78-3DAC-4463-849C-5CFA2F1DA086}" type="presParOf" srcId="{5E3EF1A8-F849-4414-9489-823300556E19}" destId="{7C41FDDB-E48E-4989-A6F1-1FAAB245F3EA}" srcOrd="0" destOrd="0" presId="urn:microsoft.com/office/officeart/2009/3/layout/FramedTextPicture"/>
    <dgm:cxn modelId="{11B4F21C-2367-43D1-A69C-A89EC6E767FB}" type="presParOf" srcId="{5E3EF1A8-F849-4414-9489-823300556E19}" destId="{C04850BB-C1AD-4B2F-99C3-8BF489C1EB9B}" srcOrd="1" destOrd="0" presId="urn:microsoft.com/office/officeart/2009/3/layout/FramedTextPicture"/>
    <dgm:cxn modelId="{A32F15B2-D362-4EB4-8170-B824D26E1FBA}" type="presParOf" srcId="{5E3EF1A8-F849-4414-9489-823300556E19}" destId="{D8F390E7-5918-43F9-B168-94EE1D48C339}" srcOrd="2" destOrd="0" presId="urn:microsoft.com/office/officeart/2009/3/layout/FramedTextPicture"/>
    <dgm:cxn modelId="{4C3EBAD2-BB97-44CB-AFEB-432A0F178086}" type="presParOf" srcId="{5E3EF1A8-F849-4414-9489-823300556E19}" destId="{D321D2D3-3C9B-4312-95B0-AEEC49BCE115}" srcOrd="3" destOrd="0" presId="urn:microsoft.com/office/officeart/2009/3/layout/FramedTextPicture"/>
    <dgm:cxn modelId="{4438C283-2387-40DC-8235-00818F01DF36}" type="presParOf" srcId="{5E3EF1A8-F849-4414-9489-823300556E19}" destId="{367DD1A0-6CD9-455C-B206-90B162F4AA41}" srcOrd="4" destOrd="0" presId="urn:microsoft.com/office/officeart/2009/3/layout/FramedTextPicture"/>
    <dgm:cxn modelId="{97F06ECC-B1DC-452D-8A17-DE02BE0F2D0A}" type="presParOf" srcId="{5E3EF1A8-F849-4414-9489-823300556E19}" destId="{9A58AA04-1442-41B9-A3AA-BFFB7DA85DF9}"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1FDDB-E48E-4989-A6F1-1FAAB245F3EA}">
      <dsp:nvSpPr>
        <dsp:cNvPr id="0" name=""/>
        <dsp:cNvSpPr/>
      </dsp:nvSpPr>
      <dsp:spPr>
        <a:xfrm>
          <a:off x="0" y="175344"/>
          <a:ext cx="3496543" cy="2331020"/>
        </a:xfrm>
        <a:prstGeom prst="rect">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850BB-C1AD-4B2F-99C3-8BF489C1EB9B}">
      <dsp:nvSpPr>
        <dsp:cNvPr id="0" name=""/>
        <dsp:cNvSpPr/>
      </dsp:nvSpPr>
      <dsp:spPr>
        <a:xfrm>
          <a:off x="3642535" y="2652127"/>
          <a:ext cx="4953739" cy="3059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rPr>
            <a:t>And she brought forth a man child, who was to rule all nations with a rod of iron: and her child was caught up unto God, and </a:t>
          </a:r>
          <a:r>
            <a:rPr lang="en-US" sz="3200" i="1" kern="1200" dirty="0" smtClean="0">
              <a:effectLst>
                <a:outerShdw blurRad="38100" dist="38100" dir="2700000" algn="tl">
                  <a:srgbClr val="000000">
                    <a:alpha val="43137"/>
                  </a:srgbClr>
                </a:outerShdw>
              </a:effectLst>
            </a:rPr>
            <a:t>to</a:t>
          </a:r>
          <a:r>
            <a:rPr lang="en-US" sz="3200" kern="1200" dirty="0" smtClean="0">
              <a:effectLst>
                <a:outerShdw blurRad="38100" dist="38100" dir="2700000" algn="tl">
                  <a:srgbClr val="000000">
                    <a:alpha val="43137"/>
                  </a:srgbClr>
                </a:outerShdw>
              </a:effectLst>
            </a:rPr>
            <a:t> his throne. (Revelation 12:5) </a:t>
          </a:r>
          <a:endParaRPr lang="en-US" sz="3200" kern="1200" dirty="0">
            <a:effectLst>
              <a:outerShdw blurRad="38100" dist="38100" dir="2700000" algn="tl">
                <a:srgbClr val="000000">
                  <a:alpha val="43137"/>
                </a:srgbClr>
              </a:outerShdw>
            </a:effectLst>
          </a:endParaRPr>
        </a:p>
      </dsp:txBody>
      <dsp:txXfrm>
        <a:off x="3642535" y="2652127"/>
        <a:ext cx="4953739" cy="3059837"/>
      </dsp:txXfrm>
    </dsp:sp>
    <dsp:sp modelId="{D8F390E7-5918-43F9-B168-94EE1D48C339}">
      <dsp:nvSpPr>
        <dsp:cNvPr id="0" name=""/>
        <dsp:cNvSpPr/>
      </dsp:nvSpPr>
      <dsp:spPr>
        <a:xfrm>
          <a:off x="3205467" y="2215435"/>
          <a:ext cx="1189695" cy="1190003"/>
        </a:xfrm>
        <a:prstGeom prst="halfFrame">
          <a:avLst>
            <a:gd name="adj1" fmla="val 25770"/>
            <a:gd name="adj2" fmla="val 257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1D2D3-3C9B-4312-95B0-AEEC49BCE115}">
      <dsp:nvSpPr>
        <dsp:cNvPr id="0" name=""/>
        <dsp:cNvSpPr/>
      </dsp:nvSpPr>
      <dsp:spPr>
        <a:xfrm rot="5400000">
          <a:off x="7877950" y="2215588"/>
          <a:ext cx="1190003" cy="1189695"/>
        </a:xfrm>
        <a:prstGeom prst="halfFrame">
          <a:avLst>
            <a:gd name="adj1" fmla="val 25770"/>
            <a:gd name="adj2" fmla="val 257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DD1A0-6CD9-455C-B206-90B162F4AA41}">
      <dsp:nvSpPr>
        <dsp:cNvPr id="0" name=""/>
        <dsp:cNvSpPr/>
      </dsp:nvSpPr>
      <dsp:spPr>
        <a:xfrm rot="16200000">
          <a:off x="3205313" y="4959406"/>
          <a:ext cx="1190003" cy="1189695"/>
        </a:xfrm>
        <a:prstGeom prst="halfFrame">
          <a:avLst>
            <a:gd name="adj1" fmla="val 25770"/>
            <a:gd name="adj2" fmla="val 257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8AA04-1442-41B9-A3AA-BFFB7DA85DF9}">
      <dsp:nvSpPr>
        <dsp:cNvPr id="0" name=""/>
        <dsp:cNvSpPr/>
      </dsp:nvSpPr>
      <dsp:spPr>
        <a:xfrm rot="10800000">
          <a:off x="7878104" y="4959252"/>
          <a:ext cx="1189695" cy="1190003"/>
        </a:xfrm>
        <a:prstGeom prst="halfFrame">
          <a:avLst>
            <a:gd name="adj1" fmla="val 25770"/>
            <a:gd name="adj2" fmla="val 2577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4FADF-A5EE-4FAC-BD5E-E94BE24B3493}" type="datetimeFigureOut">
              <a:rPr lang="en-US" smtClean="0"/>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D6E2F-EAD2-4CF8-AC51-8C37A989617B}" type="slidenum">
              <a:rPr lang="en-US" smtClean="0"/>
              <a:t>‹#›</a:t>
            </a:fld>
            <a:endParaRPr lang="en-US"/>
          </a:p>
        </p:txBody>
      </p:sp>
    </p:spTree>
    <p:extLst>
      <p:ext uri="{BB962C8B-B14F-4D97-AF65-F5344CB8AC3E}">
        <p14:creationId xmlns:p14="http://schemas.microsoft.com/office/powerpoint/2010/main" val="138859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1</a:t>
            </a:fld>
            <a:endParaRPr lang="en-US"/>
          </a:p>
        </p:txBody>
      </p:sp>
    </p:spTree>
    <p:extLst>
      <p:ext uri="{BB962C8B-B14F-4D97-AF65-F5344CB8AC3E}">
        <p14:creationId xmlns:p14="http://schemas.microsoft.com/office/powerpoint/2010/main" val="3465049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10</a:t>
            </a:fld>
            <a:endParaRPr lang="en-US"/>
          </a:p>
        </p:txBody>
      </p:sp>
    </p:spTree>
    <p:extLst>
      <p:ext uri="{BB962C8B-B14F-4D97-AF65-F5344CB8AC3E}">
        <p14:creationId xmlns:p14="http://schemas.microsoft.com/office/powerpoint/2010/main" val="421611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11</a:t>
            </a:fld>
            <a:endParaRPr lang="en-US"/>
          </a:p>
        </p:txBody>
      </p:sp>
    </p:spTree>
    <p:extLst>
      <p:ext uri="{BB962C8B-B14F-4D97-AF65-F5344CB8AC3E}">
        <p14:creationId xmlns:p14="http://schemas.microsoft.com/office/powerpoint/2010/main" val="3750136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12</a:t>
            </a:fld>
            <a:endParaRPr lang="en-US"/>
          </a:p>
        </p:txBody>
      </p:sp>
    </p:spTree>
    <p:extLst>
      <p:ext uri="{BB962C8B-B14F-4D97-AF65-F5344CB8AC3E}">
        <p14:creationId xmlns:p14="http://schemas.microsoft.com/office/powerpoint/2010/main" val="34963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13</a:t>
            </a:fld>
            <a:endParaRPr lang="en-US"/>
          </a:p>
        </p:txBody>
      </p:sp>
    </p:spTree>
    <p:extLst>
      <p:ext uri="{BB962C8B-B14F-4D97-AF65-F5344CB8AC3E}">
        <p14:creationId xmlns:p14="http://schemas.microsoft.com/office/powerpoint/2010/main" val="359479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14</a:t>
            </a:fld>
            <a:endParaRPr lang="en-US"/>
          </a:p>
        </p:txBody>
      </p:sp>
    </p:spTree>
    <p:extLst>
      <p:ext uri="{BB962C8B-B14F-4D97-AF65-F5344CB8AC3E}">
        <p14:creationId xmlns:p14="http://schemas.microsoft.com/office/powerpoint/2010/main" val="2808872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15</a:t>
            </a:fld>
            <a:endParaRPr lang="en-US"/>
          </a:p>
        </p:txBody>
      </p:sp>
    </p:spTree>
    <p:extLst>
      <p:ext uri="{BB962C8B-B14F-4D97-AF65-F5344CB8AC3E}">
        <p14:creationId xmlns:p14="http://schemas.microsoft.com/office/powerpoint/2010/main" val="272321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16</a:t>
            </a:fld>
            <a:endParaRPr lang="en-US"/>
          </a:p>
        </p:txBody>
      </p:sp>
    </p:spTree>
    <p:extLst>
      <p:ext uri="{BB962C8B-B14F-4D97-AF65-F5344CB8AC3E}">
        <p14:creationId xmlns:p14="http://schemas.microsoft.com/office/powerpoint/2010/main" val="3565801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17</a:t>
            </a:fld>
            <a:endParaRPr lang="en-US"/>
          </a:p>
        </p:txBody>
      </p:sp>
    </p:spTree>
    <p:extLst>
      <p:ext uri="{BB962C8B-B14F-4D97-AF65-F5344CB8AC3E}">
        <p14:creationId xmlns:p14="http://schemas.microsoft.com/office/powerpoint/2010/main" val="86177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2</a:t>
            </a:fld>
            <a:endParaRPr lang="en-US"/>
          </a:p>
        </p:txBody>
      </p:sp>
    </p:spTree>
    <p:extLst>
      <p:ext uri="{BB962C8B-B14F-4D97-AF65-F5344CB8AC3E}">
        <p14:creationId xmlns:p14="http://schemas.microsoft.com/office/powerpoint/2010/main" val="288933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3</a:t>
            </a:fld>
            <a:endParaRPr lang="en-US"/>
          </a:p>
        </p:txBody>
      </p:sp>
    </p:spTree>
    <p:extLst>
      <p:ext uri="{BB962C8B-B14F-4D97-AF65-F5344CB8AC3E}">
        <p14:creationId xmlns:p14="http://schemas.microsoft.com/office/powerpoint/2010/main" val="422468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4</a:t>
            </a:fld>
            <a:endParaRPr lang="en-US"/>
          </a:p>
        </p:txBody>
      </p:sp>
    </p:spTree>
    <p:extLst>
      <p:ext uri="{BB962C8B-B14F-4D97-AF65-F5344CB8AC3E}">
        <p14:creationId xmlns:p14="http://schemas.microsoft.com/office/powerpoint/2010/main" val="200422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5</a:t>
            </a:fld>
            <a:endParaRPr lang="en-US"/>
          </a:p>
        </p:txBody>
      </p:sp>
    </p:spTree>
    <p:extLst>
      <p:ext uri="{BB962C8B-B14F-4D97-AF65-F5344CB8AC3E}">
        <p14:creationId xmlns:p14="http://schemas.microsoft.com/office/powerpoint/2010/main" val="1332811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6</a:t>
            </a:fld>
            <a:endParaRPr lang="en-US"/>
          </a:p>
        </p:txBody>
      </p:sp>
    </p:spTree>
    <p:extLst>
      <p:ext uri="{BB962C8B-B14F-4D97-AF65-F5344CB8AC3E}">
        <p14:creationId xmlns:p14="http://schemas.microsoft.com/office/powerpoint/2010/main" val="397213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7</a:t>
            </a:fld>
            <a:endParaRPr lang="en-US"/>
          </a:p>
        </p:txBody>
      </p:sp>
    </p:spTree>
    <p:extLst>
      <p:ext uri="{BB962C8B-B14F-4D97-AF65-F5344CB8AC3E}">
        <p14:creationId xmlns:p14="http://schemas.microsoft.com/office/powerpoint/2010/main" val="228654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8</a:t>
            </a:fld>
            <a:endParaRPr lang="en-US"/>
          </a:p>
        </p:txBody>
      </p:sp>
    </p:spTree>
    <p:extLst>
      <p:ext uri="{BB962C8B-B14F-4D97-AF65-F5344CB8AC3E}">
        <p14:creationId xmlns:p14="http://schemas.microsoft.com/office/powerpoint/2010/main" val="44889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D6E2F-EAD2-4CF8-AC51-8C37A989617B}" type="slidenum">
              <a:rPr lang="en-US" smtClean="0"/>
              <a:t>9</a:t>
            </a:fld>
            <a:endParaRPr lang="en-US"/>
          </a:p>
        </p:txBody>
      </p:sp>
    </p:spTree>
    <p:extLst>
      <p:ext uri="{BB962C8B-B14F-4D97-AF65-F5344CB8AC3E}">
        <p14:creationId xmlns:p14="http://schemas.microsoft.com/office/powerpoint/2010/main" val="48756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Revelation Chapter 12</a:t>
            </a:r>
            <a:endParaRPr lang="en-US" sz="6600" dirty="0"/>
          </a:p>
        </p:txBody>
      </p:sp>
      <p:sp>
        <p:nvSpPr>
          <p:cNvPr id="3" name="Subtitle 2"/>
          <p:cNvSpPr>
            <a:spLocks noGrp="1"/>
          </p:cNvSpPr>
          <p:nvPr>
            <p:ph type="subTitle" idx="1"/>
          </p:nvPr>
        </p:nvSpPr>
        <p:spPr>
          <a:xfrm>
            <a:off x="3124200" y="3200400"/>
            <a:ext cx="4419600" cy="461665"/>
          </a:xfrm>
        </p:spPr>
        <p:txBody>
          <a:bodyPr/>
          <a:lstStyle/>
          <a:p>
            <a:r>
              <a:rPr lang="en-US" sz="4000" dirty="0" smtClean="0">
                <a:effectLst>
                  <a:outerShdw blurRad="38100" dist="38100" dir="2700000" algn="tl">
                    <a:srgbClr val="000000">
                      <a:alpha val="43137"/>
                    </a:srgbClr>
                  </a:outerShdw>
                </a:effectLst>
              </a:rPr>
              <a:t>The War in Heaven</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642319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70"/>
            <a:ext cx="9144000" cy="7071360"/>
          </a:xfrm>
          <a:prstGeom prst="rect">
            <a:avLst/>
          </a:prstGeom>
        </p:spPr>
      </p:pic>
      <p:sp>
        <p:nvSpPr>
          <p:cNvPr id="3" name="TextBox 2"/>
          <p:cNvSpPr txBox="1"/>
          <p:nvPr/>
        </p:nvSpPr>
        <p:spPr>
          <a:xfrm>
            <a:off x="4724400" y="304800"/>
            <a:ext cx="3657600" cy="4524315"/>
          </a:xfrm>
          <a:prstGeom prst="rect">
            <a:avLst/>
          </a:prstGeom>
          <a:noFill/>
        </p:spPr>
        <p:txBody>
          <a:bodyPr wrap="square" rtlCol="0">
            <a:spAutoFit/>
          </a:bodyPr>
          <a:lstStyle/>
          <a:p>
            <a:r>
              <a:rPr lang="en-US" dirty="0" smtClean="0"/>
              <a:t>	</a:t>
            </a:r>
            <a:r>
              <a:rPr lang="en-US" sz="3200" dirty="0" smtClean="0"/>
              <a:t>“And they overcame him by the blood of the Lamb, and by the word of their testimony; and they loved not their lives unto the death.”  (Revelation 12:11) </a:t>
            </a:r>
            <a:endParaRPr lang="en-US" sz="3200" dirty="0"/>
          </a:p>
        </p:txBody>
      </p:sp>
    </p:spTree>
    <p:extLst>
      <p:ext uri="{BB962C8B-B14F-4D97-AF65-F5344CB8AC3E}">
        <p14:creationId xmlns:p14="http://schemas.microsoft.com/office/powerpoint/2010/main" val="36993258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 y="0"/>
            <a:ext cx="9076266" cy="6854190"/>
          </a:xfrm>
          <a:prstGeom prst="rect">
            <a:avLst/>
          </a:prstGeom>
        </p:spPr>
      </p:pic>
      <p:sp>
        <p:nvSpPr>
          <p:cNvPr id="4" name="TextBox 3"/>
          <p:cNvSpPr txBox="1"/>
          <p:nvPr/>
        </p:nvSpPr>
        <p:spPr>
          <a:xfrm>
            <a:off x="685800" y="381000"/>
            <a:ext cx="7467600" cy="3046988"/>
          </a:xfrm>
          <a:prstGeom prst="rect">
            <a:avLst/>
          </a:prstGeom>
          <a:noFill/>
        </p:spPr>
        <p:txBody>
          <a:bodyPr wrap="square" rtlCol="0">
            <a:spAutoFit/>
          </a:bodyPr>
          <a:lstStyle/>
          <a:p>
            <a:r>
              <a:rPr lang="en-US" dirty="0" smtClean="0"/>
              <a:t>	</a:t>
            </a:r>
            <a:r>
              <a:rPr lang="en-US" sz="3200" dirty="0" smtClean="0">
                <a:solidFill>
                  <a:schemeClr val="tx2">
                    <a:lumMod val="75000"/>
                  </a:schemeClr>
                </a:solidFill>
                <a:effectLst>
                  <a:outerShdw blurRad="38100" dist="38100" dir="2700000" algn="tl">
                    <a:srgbClr val="000000">
                      <a:alpha val="43137"/>
                    </a:srgbClr>
                  </a:outerShdw>
                </a:effectLst>
              </a:rPr>
              <a:t>“Therefore rejoice, </a:t>
            </a:r>
            <a:r>
              <a:rPr lang="en-US" sz="3200" i="1" dirty="0" smtClean="0">
                <a:solidFill>
                  <a:schemeClr val="tx2">
                    <a:lumMod val="75000"/>
                  </a:schemeClr>
                </a:solidFill>
                <a:effectLst>
                  <a:outerShdw blurRad="38100" dist="38100" dir="2700000" algn="tl">
                    <a:srgbClr val="000000">
                      <a:alpha val="43137"/>
                    </a:srgbClr>
                  </a:outerShdw>
                </a:effectLst>
              </a:rPr>
              <a:t>ye</a:t>
            </a:r>
            <a:r>
              <a:rPr lang="en-US" sz="3200" dirty="0" smtClean="0">
                <a:solidFill>
                  <a:schemeClr val="tx2">
                    <a:lumMod val="75000"/>
                  </a:schemeClr>
                </a:solidFill>
                <a:effectLst>
                  <a:outerShdw blurRad="38100" dist="38100" dir="2700000" algn="tl">
                    <a:srgbClr val="000000">
                      <a:alpha val="43137"/>
                    </a:srgbClr>
                  </a:outerShdw>
                </a:effectLst>
              </a:rPr>
              <a:t> heavens, and ye that dwell in them. Woe to the inhabiters of the earth and of the sea! for the devil is come down unto you, having great wrath, because he knoweth that he hath but a short time.” (Revelation 12:12) </a:t>
            </a:r>
            <a:endParaRPr lang="en-US" sz="3200"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3913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7943850" cy="4524315"/>
          </a:xfrm>
          <a:prstGeom prst="rect">
            <a:avLst/>
          </a:prstGeom>
          <a:noFill/>
        </p:spPr>
        <p:txBody>
          <a:bodyPr wrap="square" rtlCol="0">
            <a:spAutoFit/>
          </a:bodyPr>
          <a:lstStyle/>
          <a:p>
            <a:r>
              <a:rPr lang="en-US" dirty="0" smtClean="0"/>
              <a:t>	</a:t>
            </a:r>
            <a:r>
              <a:rPr lang="en-US" sz="4800" dirty="0" smtClean="0"/>
              <a:t>And when the dragon saw that he was cast unto the earth, he persecuted the woman which brought forth the man </a:t>
            </a:r>
            <a:r>
              <a:rPr lang="en-US" sz="4800" i="1" dirty="0" smtClean="0"/>
              <a:t>child</a:t>
            </a:r>
            <a:r>
              <a:rPr lang="en-US" sz="4800" dirty="0" smtClean="0"/>
              <a:t>.” (Revelation 12:13) </a:t>
            </a: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050" y="4191000"/>
            <a:ext cx="3810000" cy="2247900"/>
          </a:xfrm>
          <a:prstGeom prst="rect">
            <a:avLst/>
          </a:prstGeom>
        </p:spPr>
      </p:pic>
    </p:spTree>
    <p:extLst>
      <p:ext uri="{BB962C8B-B14F-4D97-AF65-F5344CB8AC3E}">
        <p14:creationId xmlns:p14="http://schemas.microsoft.com/office/powerpoint/2010/main" val="9361692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270" y="990600"/>
            <a:ext cx="7543800" cy="4401205"/>
          </a:xfrm>
          <a:prstGeom prst="rect">
            <a:avLst/>
          </a:prstGeom>
          <a:noFill/>
        </p:spPr>
        <p:txBody>
          <a:bodyPr wrap="square" rtlCol="0">
            <a:spAutoFit/>
          </a:bodyPr>
          <a:lstStyle/>
          <a:p>
            <a:r>
              <a:rPr lang="en-US" sz="3200" dirty="0" smtClean="0"/>
              <a:t>	</a:t>
            </a:r>
            <a:r>
              <a:rPr lang="en-US" sz="3200" dirty="0" smtClean="0">
                <a:solidFill>
                  <a:schemeClr val="tx2">
                    <a:lumMod val="90000"/>
                  </a:schemeClr>
                </a:solidFill>
                <a:effectLst>
                  <a:outerShdw blurRad="38100" dist="38100" dir="2700000" algn="tl">
                    <a:srgbClr val="000000">
                      <a:alpha val="43137"/>
                    </a:srgbClr>
                  </a:outerShdw>
                </a:effectLst>
              </a:rPr>
              <a:t>“</a:t>
            </a:r>
            <a:r>
              <a:rPr lang="en-US" sz="4000" dirty="0" smtClean="0">
                <a:solidFill>
                  <a:schemeClr val="accent1">
                    <a:lumMod val="20000"/>
                    <a:lumOff val="80000"/>
                  </a:schemeClr>
                </a:solidFill>
                <a:effectLst>
                  <a:outerShdw blurRad="38100" dist="38100" dir="2700000" algn="tl">
                    <a:srgbClr val="000000">
                      <a:alpha val="43137"/>
                    </a:srgbClr>
                  </a:outerShdw>
                </a:effectLst>
              </a:rPr>
              <a:t>And to the woman were given two wings of a great eagle, that she might fly into the wilderness, into her place, where she is nourished for a time, and times, and half a time, from the face of the serpent. “ (Revelation 12:14) </a:t>
            </a:r>
            <a:endParaRPr lang="en-US" sz="4000" dirty="0">
              <a:solidFill>
                <a:schemeClr val="accent1">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215621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7467600" cy="5078313"/>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	“And the serpent cast out of his mouth water as a flood after the woman, that he might cause her to be carried away of the flood. And the earth helped the woman, and the earth opened her mouth, and swallowed up the flood which the dragon cast out of his mouth.”  (Revelation 12:15-16) </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6785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7467600" cy="3046988"/>
          </a:xfrm>
          <a:prstGeom prst="rect">
            <a:avLst/>
          </a:prstGeom>
          <a:noFill/>
        </p:spPr>
        <p:txBody>
          <a:bodyPr wrap="square" rtlCol="0">
            <a:spAutoFit/>
          </a:bodyPr>
          <a:lstStyle/>
          <a:p>
            <a:r>
              <a:rPr lang="en-US" sz="3200" dirty="0" smtClean="0">
                <a:solidFill>
                  <a:schemeClr val="tx2">
                    <a:lumMod val="75000"/>
                  </a:schemeClr>
                </a:solidFill>
              </a:rPr>
              <a:t>“And the dragon was wroth with the woman, and went to make war with the remnant of her seed, which keep the commandments of God, and have the testimony of Jesus Christ. “(Revelation 12:17) </a:t>
            </a:r>
            <a:endParaRPr lang="en-US" sz="3200" dirty="0">
              <a:solidFill>
                <a:schemeClr val="tx2">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271778"/>
            <a:ext cx="2514600" cy="30861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3351788"/>
            <a:ext cx="2268474" cy="2971800"/>
          </a:xfrm>
          <a:prstGeom prst="rect">
            <a:avLst/>
          </a:prstGeom>
        </p:spPr>
      </p:pic>
      <p:sp>
        <p:nvSpPr>
          <p:cNvPr id="6" name="TextBox 5"/>
          <p:cNvSpPr txBox="1"/>
          <p:nvPr/>
        </p:nvSpPr>
        <p:spPr>
          <a:xfrm>
            <a:off x="3657600" y="4267200"/>
            <a:ext cx="762000" cy="1200329"/>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OR</a:t>
            </a:r>
          </a:p>
          <a:p>
            <a:r>
              <a:rPr lang="en-US" sz="4400" dirty="0" smtClean="0">
                <a:solidFill>
                  <a:srgbClr val="FF0000"/>
                </a:solidFill>
                <a:effectLst>
                  <a:outerShdw blurRad="38100" dist="38100" dir="2700000" algn="tl">
                    <a:srgbClr val="000000">
                      <a:alpha val="43137"/>
                    </a:srgbClr>
                  </a:outerShdw>
                </a:effectLst>
              </a:rPr>
              <a:t> ?</a:t>
            </a:r>
            <a:endParaRPr 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08650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772400" cy="6093976"/>
          </a:xfrm>
          <a:prstGeom prst="rect">
            <a:avLst/>
          </a:prstGeom>
          <a:solidFill>
            <a:schemeClr val="tx1"/>
          </a:solid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rPr>
              <a:t>Satan’s war on Christians:</a:t>
            </a:r>
          </a:p>
          <a:p>
            <a:endParaRPr lang="en-US" sz="4000" b="1" dirty="0" smtClean="0">
              <a:solidFill>
                <a:srgbClr val="FF0000"/>
              </a:solidFill>
              <a:effectLst>
                <a:outerShdw blurRad="38100" dist="38100" dir="2700000" algn="tl">
                  <a:srgbClr val="000000">
                    <a:alpha val="43137"/>
                  </a:srgbClr>
                </a:outerShdw>
              </a:effectLst>
            </a:endParaRPr>
          </a:p>
          <a:p>
            <a:pPr lvl="1"/>
            <a:r>
              <a:rPr lang="en-US" sz="3200" b="1" dirty="0" smtClean="0">
                <a:solidFill>
                  <a:schemeClr val="bg1"/>
                </a:solidFill>
                <a:effectLst>
                  <a:outerShdw blurRad="38100" dist="38100" dir="2700000" algn="tl">
                    <a:srgbClr val="000000">
                      <a:alpha val="43137"/>
                    </a:srgbClr>
                  </a:outerShdw>
                </a:effectLst>
              </a:rPr>
              <a:t>False churches in doctrinal error</a:t>
            </a:r>
          </a:p>
          <a:p>
            <a:pPr lvl="1"/>
            <a:r>
              <a:rPr lang="en-US" sz="2800" b="1" dirty="0" smtClean="0">
                <a:solidFill>
                  <a:schemeClr val="bg1"/>
                </a:solidFill>
                <a:effectLst>
                  <a:outerShdw blurRad="38100" dist="38100" dir="2700000" algn="tl">
                    <a:srgbClr val="000000">
                      <a:alpha val="43137"/>
                    </a:srgbClr>
                  </a:outerShdw>
                </a:effectLst>
              </a:rPr>
              <a:t>Cults and False “Christian” religions</a:t>
            </a:r>
          </a:p>
          <a:p>
            <a:pPr lvl="1"/>
            <a:r>
              <a:rPr lang="en-US" sz="2800" b="1" dirty="0" smtClean="0">
                <a:solidFill>
                  <a:schemeClr val="bg1"/>
                </a:solidFill>
                <a:effectLst>
                  <a:outerShdw blurRad="38100" dist="38100" dir="2700000" algn="tl">
                    <a:srgbClr val="000000">
                      <a:alpha val="43137"/>
                    </a:srgbClr>
                  </a:outerShdw>
                </a:effectLst>
              </a:rPr>
              <a:t>TV and radio’s false evangelists</a:t>
            </a:r>
          </a:p>
          <a:p>
            <a:pPr lvl="1"/>
            <a:r>
              <a:rPr lang="en-US" sz="2800" b="1" dirty="0" smtClean="0">
                <a:solidFill>
                  <a:schemeClr val="bg1"/>
                </a:solidFill>
                <a:effectLst>
                  <a:outerShdw blurRad="38100" dist="38100" dir="2700000" algn="tl">
                    <a:srgbClr val="000000">
                      <a:alpha val="43137"/>
                    </a:srgbClr>
                  </a:outerShdw>
                </a:effectLst>
              </a:rPr>
              <a:t>Ecumenicalism</a:t>
            </a:r>
          </a:p>
          <a:p>
            <a:pPr lvl="1"/>
            <a:r>
              <a:rPr lang="en-US" sz="2800" b="1" dirty="0" smtClean="0">
                <a:solidFill>
                  <a:schemeClr val="bg1"/>
                </a:solidFill>
                <a:effectLst>
                  <a:outerShdw blurRad="38100" dist="38100" dir="2700000" algn="tl">
                    <a:srgbClr val="000000">
                      <a:alpha val="43137"/>
                    </a:srgbClr>
                  </a:outerShdw>
                </a:effectLst>
              </a:rPr>
              <a:t>ACLU and Atheism,  Agnosticism</a:t>
            </a:r>
          </a:p>
          <a:p>
            <a:pPr lvl="1"/>
            <a:r>
              <a:rPr lang="en-US" sz="2800" b="1" dirty="0" smtClean="0">
                <a:solidFill>
                  <a:schemeClr val="bg1"/>
                </a:solidFill>
                <a:effectLst>
                  <a:outerShdw blurRad="38100" dist="38100" dir="2700000" algn="tl">
                    <a:srgbClr val="000000">
                      <a:alpha val="43137"/>
                    </a:srgbClr>
                  </a:outerShdw>
                </a:effectLst>
              </a:rPr>
              <a:t>Compromising churches and denominations</a:t>
            </a:r>
          </a:p>
          <a:p>
            <a:pPr lvl="1"/>
            <a:r>
              <a:rPr lang="en-US" sz="2800" b="1" dirty="0" smtClean="0">
                <a:solidFill>
                  <a:schemeClr val="bg1"/>
                </a:solidFill>
                <a:effectLst>
                  <a:outerShdw blurRad="38100" dist="38100" dir="2700000" algn="tl">
                    <a:srgbClr val="000000">
                      <a:alpha val="43137"/>
                    </a:srgbClr>
                  </a:outerShdw>
                </a:effectLst>
              </a:rPr>
              <a:t>Evolution</a:t>
            </a:r>
          </a:p>
          <a:p>
            <a:pPr lvl="1"/>
            <a:r>
              <a:rPr lang="en-US" sz="2800" b="1" dirty="0" smtClean="0">
                <a:solidFill>
                  <a:schemeClr val="bg1"/>
                </a:solidFill>
                <a:effectLst>
                  <a:outerShdw blurRad="38100" dist="38100" dir="2700000" algn="tl">
                    <a:srgbClr val="000000">
                      <a:alpha val="43137"/>
                    </a:srgbClr>
                  </a:outerShdw>
                </a:effectLst>
              </a:rPr>
              <a:t>Marxist atheistic government</a:t>
            </a:r>
          </a:p>
          <a:p>
            <a:pPr lvl="1"/>
            <a:r>
              <a:rPr lang="en-US" sz="2800" b="1" dirty="0" smtClean="0">
                <a:solidFill>
                  <a:schemeClr val="bg1"/>
                </a:solidFill>
                <a:effectLst>
                  <a:outerShdw blurRad="38100" dist="38100" dir="2700000" algn="tl">
                    <a:srgbClr val="000000">
                      <a:alpha val="43137"/>
                    </a:srgbClr>
                  </a:outerShdw>
                </a:effectLst>
              </a:rPr>
              <a:t>Pagan religions such as Islam, Hinduism, etc.</a:t>
            </a:r>
          </a:p>
          <a:p>
            <a:pPr lvl="1"/>
            <a:r>
              <a:rPr lang="en-US" sz="2800" b="1" dirty="0" smtClean="0">
                <a:solidFill>
                  <a:schemeClr val="bg1"/>
                </a:solidFill>
                <a:effectLst>
                  <a:outerShdw blurRad="38100" dist="38100" dir="2700000" algn="tl">
                    <a:srgbClr val="000000">
                      <a:alpha val="43137"/>
                    </a:srgbClr>
                  </a:outerShdw>
                </a:effectLst>
              </a:rPr>
              <a:t>….a host of other attacks.</a:t>
            </a:r>
          </a:p>
          <a:p>
            <a:endParaRPr lang="en-US" dirty="0"/>
          </a:p>
        </p:txBody>
      </p:sp>
    </p:spTree>
    <p:extLst>
      <p:ext uri="{BB962C8B-B14F-4D97-AF65-F5344CB8AC3E}">
        <p14:creationId xmlns:p14="http://schemas.microsoft.com/office/powerpoint/2010/main" val="146756926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7848600" cy="4401205"/>
          </a:xfrm>
          <a:prstGeom prst="rect">
            <a:avLst/>
          </a:prstGeom>
          <a:noFill/>
        </p:spPr>
        <p:txBody>
          <a:bodyPr wrap="square" rtlCol="0">
            <a:spAutoFit/>
          </a:bodyPr>
          <a:lstStyle/>
          <a:p>
            <a:r>
              <a:rPr lang="en-US" dirty="0" smtClean="0"/>
              <a:t>	</a:t>
            </a:r>
            <a:r>
              <a:rPr lang="en-US" sz="4000" dirty="0" smtClean="0">
                <a:effectLst>
                  <a:outerShdw blurRad="38100" dist="38100" dir="2700000" algn="tl">
                    <a:srgbClr val="000000">
                      <a:alpha val="43137"/>
                    </a:srgbClr>
                  </a:outerShdw>
                </a:effectLst>
              </a:rPr>
              <a:t>“Therefore </a:t>
            </a:r>
            <a:r>
              <a:rPr lang="en-US" sz="4000" dirty="0">
                <a:effectLst>
                  <a:outerShdw blurRad="38100" dist="38100" dir="2700000" algn="tl">
                    <a:srgbClr val="000000">
                      <a:alpha val="43137"/>
                    </a:srgbClr>
                  </a:outerShdw>
                </a:effectLst>
              </a:rPr>
              <a:t>rejoice, </a:t>
            </a:r>
            <a:r>
              <a:rPr lang="en-US" sz="4000" i="1" dirty="0">
                <a:effectLst>
                  <a:outerShdw blurRad="38100" dist="38100" dir="2700000" algn="tl">
                    <a:srgbClr val="000000">
                      <a:alpha val="43137"/>
                    </a:srgbClr>
                  </a:outerShdw>
                </a:effectLst>
              </a:rPr>
              <a:t>ye</a:t>
            </a:r>
            <a:r>
              <a:rPr lang="en-US" sz="4000" dirty="0">
                <a:effectLst>
                  <a:outerShdw blurRad="38100" dist="38100" dir="2700000" algn="tl">
                    <a:srgbClr val="000000">
                      <a:alpha val="43137"/>
                    </a:srgbClr>
                  </a:outerShdw>
                </a:effectLst>
              </a:rPr>
              <a:t> heavens, and ye that dwell in them. Woe to the inhabiters of the earth and of the sea! for the devil is come down unto you, having great wrath, because he knoweth that he hath but a short time. </a:t>
            </a:r>
            <a:r>
              <a:rPr lang="en-US" sz="4000" dirty="0" smtClean="0">
                <a:effectLst>
                  <a:outerShdw blurRad="38100" dist="38100" dir="2700000" algn="tl">
                    <a:srgbClr val="000000">
                      <a:alpha val="43137"/>
                    </a:srgbClr>
                  </a:outerShdw>
                </a:effectLst>
              </a:rPr>
              <a:t>“(</a:t>
            </a:r>
            <a:r>
              <a:rPr lang="en-US" sz="4000" dirty="0">
                <a:effectLst>
                  <a:outerShdw blurRad="38100" dist="38100" dir="2700000" algn="tl">
                    <a:srgbClr val="000000">
                      <a:alpha val="43137"/>
                    </a:srgbClr>
                  </a:outerShdw>
                </a:effectLst>
              </a:rPr>
              <a:t>Revelation 12:12) </a:t>
            </a:r>
          </a:p>
        </p:txBody>
      </p:sp>
    </p:spTree>
    <p:extLst>
      <p:ext uri="{BB962C8B-B14F-4D97-AF65-F5344CB8AC3E}">
        <p14:creationId xmlns:p14="http://schemas.microsoft.com/office/powerpoint/2010/main" val="11121421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467600" cy="2862322"/>
          </a:xfrm>
          <a:prstGeom prst="rect">
            <a:avLst/>
          </a:prstGeom>
          <a:noFill/>
        </p:spPr>
        <p:txBody>
          <a:bodyPr wrap="square" rtlCol="0">
            <a:spAutoFit/>
          </a:bodyPr>
          <a:lstStyle/>
          <a:p>
            <a:r>
              <a:rPr lang="en-US" dirty="0"/>
              <a:t>	</a:t>
            </a:r>
            <a:r>
              <a:rPr lang="en-US" sz="3600" dirty="0"/>
              <a:t>“And when the dragon saw that he was cast unto the earth, he persecuted the woman which brought forth the man </a:t>
            </a:r>
            <a:r>
              <a:rPr lang="en-US" sz="3600" i="1" dirty="0"/>
              <a:t>child</a:t>
            </a:r>
            <a:r>
              <a:rPr lang="en-US" sz="3600" dirty="0"/>
              <a:t>. </a:t>
            </a:r>
            <a:r>
              <a:rPr lang="en-US" sz="3600" dirty="0" smtClean="0"/>
              <a:t>“ (</a:t>
            </a:r>
            <a:r>
              <a:rPr lang="en-US" sz="3600" dirty="0"/>
              <a:t>Revelation 12:13) </a:t>
            </a:r>
          </a:p>
        </p:txBody>
      </p:sp>
      <p:sp>
        <p:nvSpPr>
          <p:cNvPr id="3" name="TextBox 2"/>
          <p:cNvSpPr txBox="1"/>
          <p:nvPr/>
        </p:nvSpPr>
        <p:spPr>
          <a:xfrm>
            <a:off x="1143000" y="3810000"/>
            <a:ext cx="6858000" cy="2554545"/>
          </a:xfrm>
          <a:prstGeom prst="rect">
            <a:avLst/>
          </a:prstGeom>
          <a:noFill/>
        </p:spPr>
        <p:txBody>
          <a:bodyPr wrap="square" rtlCol="0">
            <a:spAutoFit/>
          </a:bodyPr>
          <a:lstStyle/>
          <a:p>
            <a:r>
              <a:rPr lang="en-US" sz="4000" dirty="0" smtClean="0">
                <a:solidFill>
                  <a:schemeClr val="tx2"/>
                </a:solidFill>
              </a:rPr>
              <a:t>The context puts this persecution in the middle of the seven years of Tribulation when Satan is cast to the earth.</a:t>
            </a:r>
            <a:endParaRPr lang="en-US" sz="4000" dirty="0">
              <a:solidFill>
                <a:schemeClr val="tx2"/>
              </a:solidFill>
            </a:endParaRPr>
          </a:p>
        </p:txBody>
      </p:sp>
    </p:spTree>
    <p:extLst>
      <p:ext uri="{BB962C8B-B14F-4D97-AF65-F5344CB8AC3E}">
        <p14:creationId xmlns:p14="http://schemas.microsoft.com/office/powerpoint/2010/main" val="28112289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67"/>
            <a:ext cx="9144000" cy="6822466"/>
          </a:xfrm>
          <a:prstGeom prst="rect">
            <a:avLst/>
          </a:prstGeom>
        </p:spPr>
      </p:pic>
      <p:sp>
        <p:nvSpPr>
          <p:cNvPr id="3" name="TextBox 2"/>
          <p:cNvSpPr txBox="1"/>
          <p:nvPr/>
        </p:nvSpPr>
        <p:spPr>
          <a:xfrm>
            <a:off x="5105400" y="1219200"/>
            <a:ext cx="3810000" cy="1384995"/>
          </a:xfrm>
          <a:prstGeom prst="rect">
            <a:avLst/>
          </a:prstGeom>
          <a:solidFill>
            <a:schemeClr val="accent2">
              <a:lumMod val="20000"/>
              <a:lumOff val="80000"/>
            </a:schemeClr>
          </a:solid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Satan is cast  from heaven and  possesses the Antichrist.</a:t>
            </a:r>
            <a:endParaRPr lang="en-US" sz="2800" dirty="0">
              <a:solidFill>
                <a:schemeClr val="bg1"/>
              </a:solidFill>
              <a:effectLst>
                <a:outerShdw blurRad="38100" dist="38100" dir="2700000" algn="tl">
                  <a:srgbClr val="000000">
                    <a:alpha val="43137"/>
                  </a:srgbClr>
                </a:outerShdw>
              </a:effectLst>
            </a:endParaRPr>
          </a:p>
        </p:txBody>
      </p:sp>
      <p:sp>
        <p:nvSpPr>
          <p:cNvPr id="4" name="Down Arrow 3"/>
          <p:cNvSpPr/>
          <p:nvPr/>
        </p:nvSpPr>
        <p:spPr bwMode="auto">
          <a:xfrm rot="1039195">
            <a:off x="4838700" y="2614545"/>
            <a:ext cx="533400" cy="1517883"/>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689359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3810000" cy="3344586"/>
          </a:xfrm>
        </p:spPr>
        <p:txBody>
          <a:bodyPr/>
          <a:lstStyle/>
          <a:p>
            <a:r>
              <a:rPr lang="en-US" sz="2800" dirty="0" smtClean="0"/>
              <a:t>	“</a:t>
            </a:r>
            <a:r>
              <a:rPr lang="en-US" sz="2800" dirty="0" smtClean="0">
                <a:solidFill>
                  <a:schemeClr val="tx1"/>
                </a:solidFill>
              </a:rPr>
              <a:t>And </a:t>
            </a:r>
            <a:r>
              <a:rPr lang="en-US" sz="2800" dirty="0">
                <a:solidFill>
                  <a:schemeClr val="tx1"/>
                </a:solidFill>
              </a:rPr>
              <a:t>there appeared a great wonder in heaven; a woman clothed with the sun, and the moon under her feet, and upon her head a crown of twelve stars: And she being with child cried, travailing in birth, and pained to be delivered</a:t>
            </a:r>
            <a:r>
              <a:rPr lang="en-US" sz="2800" dirty="0" smtClean="0">
                <a:solidFill>
                  <a:schemeClr val="tx1"/>
                </a:solidFill>
              </a:rPr>
              <a:t>.”  </a:t>
            </a:r>
            <a:r>
              <a:rPr lang="en-US" sz="2800" dirty="0">
                <a:solidFill>
                  <a:schemeClr val="tx1"/>
                </a:solidFill>
              </a:rPr>
              <a:t>(Revelation 12:1-2)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57200"/>
            <a:ext cx="3743325" cy="55149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356734"/>
            <a:ext cx="3200400" cy="2387991"/>
          </a:xfrm>
          <a:prstGeom prst="rect">
            <a:avLst/>
          </a:prstGeom>
        </p:spPr>
      </p:pic>
    </p:spTree>
    <p:extLst>
      <p:ext uri="{BB962C8B-B14F-4D97-AF65-F5344CB8AC3E}">
        <p14:creationId xmlns:p14="http://schemas.microsoft.com/office/powerpoint/2010/main" val="27396529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7010400" cy="4524315"/>
          </a:xfrm>
          <a:prstGeom prst="rect">
            <a:avLst/>
          </a:prstGeom>
          <a:noFill/>
        </p:spPr>
        <p:txBody>
          <a:bodyPr wrap="square" rtlCol="0">
            <a:spAutoFit/>
          </a:bodyPr>
          <a:lstStyle/>
          <a:p>
            <a:r>
              <a:rPr lang="en-US" dirty="0"/>
              <a:t>	</a:t>
            </a:r>
            <a:r>
              <a:rPr lang="en-US" sz="36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to the woman were given two wings of a great eagle, that she might fly into the wilderness, into her place, where she is nourished for a time, and times, and half a time, from the face of the serpent</a:t>
            </a:r>
            <a:r>
              <a:rPr lang="en-US" sz="3600"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(Revelation 12:14) </a:t>
            </a:r>
          </a:p>
        </p:txBody>
      </p:sp>
    </p:spTree>
    <p:extLst>
      <p:ext uri="{BB962C8B-B14F-4D97-AF65-F5344CB8AC3E}">
        <p14:creationId xmlns:p14="http://schemas.microsoft.com/office/powerpoint/2010/main" val="105910321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924800" cy="6186309"/>
          </a:xfrm>
          <a:prstGeom prst="rect">
            <a:avLst/>
          </a:prstGeom>
          <a:noFill/>
        </p:spPr>
        <p:txBody>
          <a:bodyPr wrap="square" rtlCol="0">
            <a:spAutoFit/>
          </a:bodyPr>
          <a:lstStyle/>
          <a:p>
            <a:pPr marL="342900" indent="-342900">
              <a:buAutoNum type="arabicPeriod"/>
            </a:pPr>
            <a:r>
              <a:rPr lang="en-US" sz="3600" dirty="0" smtClean="0">
                <a:solidFill>
                  <a:schemeClr val="tx1">
                    <a:lumMod val="95000"/>
                  </a:schemeClr>
                </a:solidFill>
              </a:rPr>
              <a:t>God will protect and nourish Israel as sees flees the  persecution of the Satan possessed Antichrist.</a:t>
            </a:r>
          </a:p>
          <a:p>
            <a:pPr marL="342900" indent="-342900">
              <a:buAutoNum type="arabicPeriod"/>
            </a:pPr>
            <a:endParaRPr lang="en-US" sz="3600" dirty="0">
              <a:solidFill>
                <a:schemeClr val="tx1">
                  <a:lumMod val="95000"/>
                </a:schemeClr>
              </a:solidFill>
            </a:endParaRPr>
          </a:p>
          <a:p>
            <a:pPr marL="342900" indent="-342900">
              <a:buAutoNum type="arabicPeriod"/>
            </a:pPr>
            <a:r>
              <a:rPr lang="en-US" sz="3600" dirty="0">
                <a:solidFill>
                  <a:schemeClr val="tx1">
                    <a:lumMod val="95000"/>
                  </a:schemeClr>
                </a:solidFill>
              </a:rPr>
              <a:t>“When ye therefore shall see the abomination of desolation, spoken of by Daniel the prophet, stand in the holy place, (whoso readeth, let him understand:) Then let them which be in Judaea flee into the mountains</a:t>
            </a:r>
            <a:r>
              <a:rPr lang="en-US" sz="3600" dirty="0" smtClean="0">
                <a:solidFill>
                  <a:schemeClr val="tx1">
                    <a:lumMod val="95000"/>
                  </a:schemeClr>
                </a:solidFill>
              </a:rPr>
              <a:t>:” (</a:t>
            </a:r>
            <a:r>
              <a:rPr lang="en-US" sz="3600" dirty="0">
                <a:solidFill>
                  <a:schemeClr val="tx1">
                    <a:lumMod val="95000"/>
                  </a:schemeClr>
                </a:solidFill>
              </a:rPr>
              <a:t>Matthew 24:15-16) </a:t>
            </a:r>
          </a:p>
        </p:txBody>
      </p:sp>
    </p:spTree>
    <p:extLst>
      <p:ext uri="{BB962C8B-B14F-4D97-AF65-F5344CB8AC3E}">
        <p14:creationId xmlns:p14="http://schemas.microsoft.com/office/powerpoint/2010/main" val="28841974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6781800" cy="1384995"/>
          </a:xfrm>
          <a:prstGeom prst="rect">
            <a:avLst/>
          </a:prstGeom>
          <a:noFill/>
        </p:spPr>
        <p:txBody>
          <a:bodyPr wrap="square" rtlCol="0">
            <a:spAutoFit/>
          </a:bodyPr>
          <a:lstStyle/>
          <a:p>
            <a:r>
              <a:rPr lang="en-US" sz="2800" dirty="0" smtClean="0"/>
              <a:t>The Jews will flee to Petra,  and the mountains toward the east across the River Jordan.</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42195"/>
            <a:ext cx="7162800" cy="4952373"/>
          </a:xfrm>
          <a:prstGeom prst="rect">
            <a:avLst/>
          </a:prstGeom>
        </p:spPr>
      </p:pic>
    </p:spTree>
    <p:extLst>
      <p:ext uri="{BB962C8B-B14F-4D97-AF65-F5344CB8AC3E}">
        <p14:creationId xmlns:p14="http://schemas.microsoft.com/office/powerpoint/2010/main" val="41296181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42865719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285749"/>
            <a:ext cx="5029200" cy="30670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52799"/>
            <a:ext cx="5029200" cy="33043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92676"/>
            <a:ext cx="4472208" cy="30947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336" y="3429000"/>
            <a:ext cx="4818072" cy="3228108"/>
          </a:xfrm>
          <a:prstGeom prst="rect">
            <a:avLst/>
          </a:prstGeom>
        </p:spPr>
      </p:pic>
    </p:spTree>
    <p:extLst>
      <p:ext uri="{BB962C8B-B14F-4D97-AF65-F5344CB8AC3E}">
        <p14:creationId xmlns:p14="http://schemas.microsoft.com/office/powerpoint/2010/main" val="227970040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33400"/>
            <a:ext cx="8424120" cy="4191000"/>
          </a:xfrm>
          <a:prstGeom prst="rect">
            <a:avLst/>
          </a:prstGeom>
        </p:spPr>
      </p:pic>
      <p:sp>
        <p:nvSpPr>
          <p:cNvPr id="4" name="TextBox 3"/>
          <p:cNvSpPr txBox="1"/>
          <p:nvPr/>
        </p:nvSpPr>
        <p:spPr>
          <a:xfrm>
            <a:off x="3429000" y="4865132"/>
            <a:ext cx="3865140" cy="1323439"/>
          </a:xfrm>
          <a:prstGeom prst="rect">
            <a:avLst/>
          </a:prstGeom>
          <a:noFill/>
        </p:spPr>
        <p:txBody>
          <a:bodyPr wrap="square" rtlCol="0">
            <a:spAutoFit/>
          </a:bodyPr>
          <a:lstStyle/>
          <a:p>
            <a:r>
              <a:rPr lang="en-US" sz="4000" dirty="0" smtClean="0"/>
              <a:t>Judean desert and mountains</a:t>
            </a:r>
            <a:endParaRPr lang="en-US" sz="4000" dirty="0"/>
          </a:p>
        </p:txBody>
      </p:sp>
    </p:spTree>
    <p:extLst>
      <p:ext uri="{BB962C8B-B14F-4D97-AF65-F5344CB8AC3E}">
        <p14:creationId xmlns:p14="http://schemas.microsoft.com/office/powerpoint/2010/main" val="26647517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267200"/>
            <a:ext cx="8001000" cy="2308324"/>
          </a:xfrm>
          <a:prstGeom prst="rect">
            <a:avLst/>
          </a:prstGeom>
          <a:noFill/>
        </p:spPr>
        <p:txBody>
          <a:bodyPr wrap="square" rtlCol="0">
            <a:spAutoFit/>
          </a:bodyPr>
          <a:lstStyle/>
          <a:p>
            <a:r>
              <a:rPr lang="en-US" dirty="0" smtClean="0"/>
              <a:t>	</a:t>
            </a:r>
            <a:r>
              <a:rPr lang="en-US" sz="3600" dirty="0" smtClean="0"/>
              <a:t>And </a:t>
            </a:r>
            <a:r>
              <a:rPr lang="en-US" sz="3600" dirty="0"/>
              <a:t>the serpent cast out of his mouth water as a flood after the woman, that he might cause her to be carried away of the flood</a:t>
            </a:r>
            <a:r>
              <a:rPr lang="en-US" sz="3600" dirty="0" smtClean="0"/>
              <a:t>.”  (</a:t>
            </a:r>
            <a:r>
              <a:rPr lang="en-US" sz="3600" dirty="0"/>
              <a:t>Revelation 12:15)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081" y="533400"/>
            <a:ext cx="5209309" cy="3581400"/>
          </a:xfrm>
          <a:prstGeom prst="rect">
            <a:avLst/>
          </a:prstGeom>
        </p:spPr>
      </p:pic>
    </p:spTree>
    <p:extLst>
      <p:ext uri="{BB962C8B-B14F-4D97-AF65-F5344CB8AC3E}">
        <p14:creationId xmlns:p14="http://schemas.microsoft.com/office/powerpoint/2010/main" val="244632700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1"/>
            <a:ext cx="7239000" cy="3733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19075"/>
            <a:ext cx="7204364" cy="4286250"/>
          </a:xfrm>
          <a:prstGeom prst="rect">
            <a:avLst/>
          </a:prstGeom>
        </p:spPr>
      </p:pic>
      <p:sp>
        <p:nvSpPr>
          <p:cNvPr id="4" name="TextBox 3"/>
          <p:cNvSpPr txBox="1"/>
          <p:nvPr/>
        </p:nvSpPr>
        <p:spPr>
          <a:xfrm>
            <a:off x="914400" y="4953000"/>
            <a:ext cx="7239000" cy="1323439"/>
          </a:xfrm>
          <a:prstGeom prst="rect">
            <a:avLst/>
          </a:prstGeom>
          <a:noFill/>
        </p:spPr>
        <p:txBody>
          <a:bodyPr wrap="square" rtlCol="0">
            <a:spAutoFit/>
          </a:bodyPr>
          <a:lstStyle/>
          <a:p>
            <a:r>
              <a:rPr lang="en-US" sz="4000" dirty="0" smtClean="0">
                <a:solidFill>
                  <a:schemeClr val="accent1">
                    <a:lumMod val="75000"/>
                  </a:schemeClr>
                </a:solidFill>
                <a:effectLst>
                  <a:outerShdw blurRad="38100" dist="38100" dir="2700000" algn="tl">
                    <a:srgbClr val="000000">
                      <a:alpha val="43137"/>
                    </a:srgbClr>
                  </a:outerShdw>
                </a:effectLst>
              </a:rPr>
              <a:t>Earth swallows up the Antichrist’s Army</a:t>
            </a:r>
            <a:endParaRPr lang="en-US" sz="40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2386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3444478" cy="2514600"/>
          </a:xfrm>
          <a:prstGeom prst="rect">
            <a:avLst/>
          </a:prstGeom>
        </p:spPr>
      </p:pic>
      <p:sp>
        <p:nvSpPr>
          <p:cNvPr id="4" name="TextBox 3"/>
          <p:cNvSpPr txBox="1"/>
          <p:nvPr/>
        </p:nvSpPr>
        <p:spPr>
          <a:xfrm>
            <a:off x="4267200" y="304800"/>
            <a:ext cx="4267200" cy="5016758"/>
          </a:xfrm>
          <a:prstGeom prst="rect">
            <a:avLst/>
          </a:prstGeom>
          <a:noFill/>
        </p:spPr>
        <p:txBody>
          <a:bodyPr wrap="square" rtlCol="0">
            <a:spAutoFit/>
          </a:bodyPr>
          <a:lstStyle/>
          <a:p>
            <a:r>
              <a:rPr lang="en-US" sz="3200" dirty="0" smtClean="0"/>
              <a:t>	And </a:t>
            </a:r>
            <a:r>
              <a:rPr lang="en-US" sz="3200" dirty="0"/>
              <a:t>the dragon was wroth with the woman, and went to make war with the remnant of her seed, which keep the commandments of God, and have the testimony of Jesus Christ. (Revelation 12:17)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91" y="297872"/>
            <a:ext cx="8430278" cy="6331527"/>
          </a:xfrm>
          <a:prstGeom prst="rect">
            <a:avLst/>
          </a:prstGeom>
        </p:spPr>
      </p:pic>
      <p:sp>
        <p:nvSpPr>
          <p:cNvPr id="6" name="TextBox 5"/>
          <p:cNvSpPr txBox="1"/>
          <p:nvPr/>
        </p:nvSpPr>
        <p:spPr>
          <a:xfrm>
            <a:off x="1371600" y="762000"/>
            <a:ext cx="6324600" cy="2554545"/>
          </a:xfrm>
          <a:prstGeom prst="rect">
            <a:avLst/>
          </a:prstGeom>
          <a:noFill/>
        </p:spPr>
        <p:txBody>
          <a:bodyPr wrap="square" rtlCol="0">
            <a:spAutoFit/>
          </a:bodyPr>
          <a:lstStyle/>
          <a:p>
            <a:r>
              <a:rPr lang="en-US" sz="4000" dirty="0" smtClean="0"/>
              <a:t>“. . .which </a:t>
            </a:r>
            <a:r>
              <a:rPr lang="en-US" sz="4000" dirty="0"/>
              <a:t>keep the commandments of God, and have the testimony of Jesus Christ. </a:t>
            </a:r>
            <a:r>
              <a:rPr lang="en-US" sz="4000" dirty="0" smtClean="0"/>
              <a:t>“ </a:t>
            </a:r>
            <a:endParaRPr lang="en-US" sz="4000" dirty="0"/>
          </a:p>
        </p:txBody>
      </p:sp>
    </p:spTree>
    <p:extLst>
      <p:ext uri="{BB962C8B-B14F-4D97-AF65-F5344CB8AC3E}">
        <p14:creationId xmlns:p14="http://schemas.microsoft.com/office/powerpoint/2010/main" val="2685022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76200"/>
            <a:ext cx="5816382" cy="6858000"/>
          </a:xfrm>
          <a:prstGeom prst="rect">
            <a:avLst/>
          </a:prstGeom>
        </p:spPr>
      </p:pic>
    </p:spTree>
    <p:extLst>
      <p:ext uri="{BB962C8B-B14F-4D97-AF65-F5344CB8AC3E}">
        <p14:creationId xmlns:p14="http://schemas.microsoft.com/office/powerpoint/2010/main" val="18489297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72400" cy="3539430"/>
          </a:xfrm>
          <a:prstGeom prst="rect">
            <a:avLst/>
          </a:prstGeom>
          <a:noFill/>
        </p:spPr>
        <p:txBody>
          <a:bodyPr wrap="square" rtlCol="0">
            <a:spAutoFit/>
          </a:bodyPr>
          <a:lstStyle/>
          <a:p>
            <a:r>
              <a:rPr lang="en-US" sz="2800" dirty="0" smtClean="0"/>
              <a:t>	“And there appeared another wonder in heaven; and behold a great red dragon, having seven heads and ten horns, and seven crowns upon his heads. And his tail drew the third part of the stars of heaven, and did cast them to the earth: and the dragon stood before the woman which was ready to be delivered, for to devour her child as soon as it was born.”  (Revelation 12:3-4) </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996630"/>
            <a:ext cx="3505200" cy="2510600"/>
          </a:xfrm>
          <a:prstGeom prst="rect">
            <a:avLst/>
          </a:prstGeom>
        </p:spPr>
      </p:pic>
    </p:spTree>
    <p:extLst>
      <p:ext uri="{BB962C8B-B14F-4D97-AF65-F5344CB8AC3E}">
        <p14:creationId xmlns:p14="http://schemas.microsoft.com/office/powerpoint/2010/main" val="300807257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53036587"/>
              </p:ext>
            </p:extLst>
          </p:nvPr>
        </p:nvGraphicFramePr>
        <p:xfrm>
          <a:off x="76200" y="228600"/>
          <a:ext cx="9067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457200"/>
            <a:ext cx="2971800" cy="2209800"/>
          </a:xfrm>
          <a:prstGeom prst="rect">
            <a:avLst/>
          </a:prstGeom>
        </p:spPr>
      </p:pic>
    </p:spTree>
    <p:extLst>
      <p:ext uri="{BB962C8B-B14F-4D97-AF65-F5344CB8AC3E}">
        <p14:creationId xmlns:p14="http://schemas.microsoft.com/office/powerpoint/2010/main" val="19136171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533400"/>
            <a:ext cx="7543800" cy="4832092"/>
          </a:xfrm>
          <a:prstGeom prst="rect">
            <a:avLst/>
          </a:prstGeom>
          <a:noFill/>
        </p:spPr>
        <p:txBody>
          <a:bodyPr wrap="square" rtlCol="0">
            <a:spAutoFit/>
          </a:bodyPr>
          <a:lstStyle/>
          <a:p>
            <a:r>
              <a:rPr lang="en-US" dirty="0" smtClean="0"/>
              <a:t>	</a:t>
            </a:r>
            <a:r>
              <a:rPr lang="en-US" sz="4400" dirty="0" smtClean="0"/>
              <a:t>“And the woman fled into the wilderness, where she hath a place prepared of God, that they should feed her there a thousand two hundred </a:t>
            </a:r>
            <a:r>
              <a:rPr lang="en-US" sz="4400" i="1" dirty="0" smtClean="0"/>
              <a:t>and</a:t>
            </a:r>
            <a:r>
              <a:rPr lang="en-US" sz="4400" dirty="0" smtClean="0"/>
              <a:t> threescore days.”  (Revelation 12:6) </a:t>
            </a:r>
            <a:endParaRPr lang="en-US" sz="4400" dirty="0"/>
          </a:p>
        </p:txBody>
      </p:sp>
    </p:spTree>
    <p:extLst>
      <p:ext uri="{BB962C8B-B14F-4D97-AF65-F5344CB8AC3E}">
        <p14:creationId xmlns:p14="http://schemas.microsoft.com/office/powerpoint/2010/main" val="7504299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0200" cy="7239000"/>
          </a:xfrm>
          <a:prstGeom prst="rect">
            <a:avLst/>
          </a:prstGeom>
        </p:spPr>
      </p:pic>
      <p:sp>
        <p:nvSpPr>
          <p:cNvPr id="3" name="TextBox 2"/>
          <p:cNvSpPr txBox="1"/>
          <p:nvPr/>
        </p:nvSpPr>
        <p:spPr>
          <a:xfrm>
            <a:off x="381000" y="152400"/>
            <a:ext cx="8534400" cy="2862322"/>
          </a:xfrm>
          <a:prstGeom prst="rect">
            <a:avLst/>
          </a:prstGeom>
          <a:noFill/>
        </p:spPr>
        <p:txBody>
          <a:bodyPr wrap="square" rtlCol="0">
            <a:spAutoFit/>
          </a:bodyPr>
          <a:lstStyle/>
          <a:p>
            <a:r>
              <a:rPr lang="en-US" dirty="0" smtClean="0"/>
              <a:t>	</a:t>
            </a:r>
            <a:r>
              <a:rPr lang="en-US" sz="3600" dirty="0" smtClean="0">
                <a:effectLst>
                  <a:outerShdw blurRad="38100" dist="38100" dir="2700000" algn="tl">
                    <a:srgbClr val="000000">
                      <a:alpha val="43137"/>
                    </a:srgbClr>
                  </a:outerShdw>
                </a:effectLst>
              </a:rPr>
              <a:t>“</a:t>
            </a:r>
            <a:r>
              <a:rPr lang="en-US" sz="3600" dirty="0" smtClean="0">
                <a:solidFill>
                  <a:schemeClr val="bg2">
                    <a:lumMod val="75000"/>
                  </a:schemeClr>
                </a:solidFill>
                <a:effectLst>
                  <a:outerShdw blurRad="38100" dist="38100" dir="2700000" algn="tl">
                    <a:srgbClr val="000000">
                      <a:alpha val="43137"/>
                    </a:srgbClr>
                  </a:outerShdw>
                </a:effectLst>
              </a:rPr>
              <a:t>And there was war in heaven: Michael and his angels fought against the dragon; and the dragon fought and his angels, And prevailed not; neither was their place found any more in heaven.”  (Revelation 12:7-8) </a:t>
            </a:r>
            <a:endParaRPr lang="en-US" sz="3600"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09395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304800"/>
            <a:ext cx="3810000" cy="5509200"/>
          </a:xfrm>
          <a:prstGeom prst="rect">
            <a:avLst/>
          </a:prstGeom>
          <a:noFill/>
        </p:spPr>
        <p:txBody>
          <a:bodyPr wrap="square" rtlCol="0">
            <a:spAutoFit/>
          </a:bodyPr>
          <a:lstStyle/>
          <a:p>
            <a:r>
              <a:rPr lang="en-US" sz="3200" dirty="0" smtClean="0"/>
              <a:t>	“And the great dragon was cast out, that old serpent, called the Devil, and Satan, which deceiveth the whole world: he was cast out into the earth, and his angels were cast out with him.”  (Revelation 12:9) </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10" y="609600"/>
            <a:ext cx="4671162" cy="5204400"/>
          </a:xfrm>
          <a:prstGeom prst="rect">
            <a:avLst/>
          </a:prstGeom>
        </p:spPr>
      </p:pic>
    </p:spTree>
    <p:extLst>
      <p:ext uri="{BB962C8B-B14F-4D97-AF65-F5344CB8AC3E}">
        <p14:creationId xmlns:p14="http://schemas.microsoft.com/office/powerpoint/2010/main" val="29928496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696200" cy="6186309"/>
          </a:xfrm>
          <a:prstGeom prst="rect">
            <a:avLst/>
          </a:prstGeom>
          <a:noFill/>
        </p:spPr>
        <p:txBody>
          <a:bodyPr wrap="square" rtlCol="0">
            <a:spAutoFit/>
          </a:bodyPr>
          <a:lstStyle/>
          <a:p>
            <a:r>
              <a:rPr lang="en-US" dirty="0" smtClean="0"/>
              <a:t>	</a:t>
            </a:r>
            <a:r>
              <a:rPr lang="en-US" sz="3200" b="1" dirty="0" smtClean="0">
                <a:ln w="12700">
                  <a:solidFill>
                    <a:schemeClr val="tx2">
                      <a:satMod val="155000"/>
                    </a:schemeClr>
                  </a:solidFill>
                  <a:prstDash val="solid"/>
                </a:ln>
                <a:solidFill>
                  <a:schemeClr val="tx2">
                    <a:lumMod val="90000"/>
                  </a:schemeClr>
                </a:solidFill>
                <a:effectLst>
                  <a:outerShdw blurRad="41275" dist="20320" dir="1800000" algn="tl" rotWithShape="0">
                    <a:srgbClr val="000000">
                      <a:alpha val="40000"/>
                    </a:srgbClr>
                  </a:outerShdw>
                </a:effectLst>
              </a:rPr>
              <a:t>“</a:t>
            </a:r>
            <a:r>
              <a:rPr lang="en-US" sz="3600" dirty="0" smtClean="0">
                <a:ln w="12700">
                  <a:solidFill>
                    <a:schemeClr val="tx2">
                      <a:satMod val="155000"/>
                    </a:schemeClr>
                  </a:solidFill>
                  <a:prstDash val="solid"/>
                </a:ln>
                <a:solidFill>
                  <a:schemeClr val="tx2">
                    <a:lumMod val="90000"/>
                  </a:schemeClr>
                </a:solidFill>
                <a:effectLst>
                  <a:outerShdw blurRad="41275" dist="20320" dir="1800000" algn="tl" rotWithShape="0">
                    <a:srgbClr val="000000">
                      <a:alpha val="40000"/>
                    </a:srgbClr>
                  </a:outerShdw>
                </a:effectLst>
              </a:rPr>
              <a:t>And I heard a loud voice saying in heaven, Now is come salvation, and strength, and the kingdom of our God, and the power of his Christ: for the accuser of our brethren is cast down, which accused them before our God day and night. And they overcame him by the blood of the Lamb, and by the word of their testimony; and they loved not their lives unto the death.”  (Revelation 12:10-11) </a:t>
            </a:r>
            <a:endParaRPr lang="en-US" sz="3600" dirty="0">
              <a:ln w="12700">
                <a:solidFill>
                  <a:schemeClr val="tx2">
                    <a:satMod val="155000"/>
                  </a:schemeClr>
                </a:solidFill>
                <a:prstDash val="solid"/>
              </a:ln>
              <a:solidFill>
                <a:schemeClr val="tx2">
                  <a:lumMod val="9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5337798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RibbonBottom">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BlueRibbonBottom</Template>
  <TotalTime>3081</TotalTime>
  <Words>303</Words>
  <Application>Microsoft Office PowerPoint</Application>
  <PresentationFormat>On-screen Show (4:3)</PresentationFormat>
  <Paragraphs>60</Paragraphs>
  <Slides>28</Slides>
  <Notes>17</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BlueRibbonBottom</vt:lpstr>
      <vt:lpstr>White with Courier font for code slides</vt:lpstr>
      <vt:lpstr>Revelation Chapter 12</vt:lpstr>
      <vt:lpstr> “And there appeared a great wonder in heaven; a woman clothed with the sun, and the moon under her feet, and upon her head a crown of twelve stars: And she being with child cried, travailing in birth, and pained to be delivered.”  (Revelation 12:1-2)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Chapter 12</dc:title>
  <dc:creator>Cooper</dc:creator>
  <cp:lastModifiedBy>Cooper</cp:lastModifiedBy>
  <cp:revision>21</cp:revision>
  <dcterms:created xsi:type="dcterms:W3CDTF">2013-08-08T16:37:31Z</dcterms:created>
  <dcterms:modified xsi:type="dcterms:W3CDTF">2013-11-04T23:17:04Z</dcterms:modified>
</cp:coreProperties>
</file>