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5" r:id="rId10"/>
    <p:sldId id="274"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7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F85916-DE65-4112-8DC6-C2E4B4302E5E}"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260061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85916-DE65-4112-8DC6-C2E4B4302E5E}"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265593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85916-DE65-4112-8DC6-C2E4B4302E5E}"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2726438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85916-DE65-4112-8DC6-C2E4B4302E5E}"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194293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F85916-DE65-4112-8DC6-C2E4B4302E5E}"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999623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F85916-DE65-4112-8DC6-C2E4B4302E5E}"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1699869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F85916-DE65-4112-8DC6-C2E4B4302E5E}" type="datetimeFigureOut">
              <a:rPr lang="en-US" smtClean="0"/>
              <a:t>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2995183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F85916-DE65-4112-8DC6-C2E4B4302E5E}" type="datetimeFigureOut">
              <a:rPr lang="en-US" smtClean="0"/>
              <a:t>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421164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85916-DE65-4112-8DC6-C2E4B4302E5E}" type="datetimeFigureOut">
              <a:rPr lang="en-US" smtClean="0"/>
              <a:t>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253002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85916-DE65-4112-8DC6-C2E4B4302E5E}"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247611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85916-DE65-4112-8DC6-C2E4B4302E5E}"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7D107-2CD0-4C7E-8C75-331B0F992BE5}" type="slidenum">
              <a:rPr lang="en-US" smtClean="0"/>
              <a:t>‹#›</a:t>
            </a:fld>
            <a:endParaRPr lang="en-US"/>
          </a:p>
        </p:txBody>
      </p:sp>
    </p:spTree>
    <p:extLst>
      <p:ext uri="{BB962C8B-B14F-4D97-AF65-F5344CB8AC3E}">
        <p14:creationId xmlns:p14="http://schemas.microsoft.com/office/powerpoint/2010/main" val="290655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85916-DE65-4112-8DC6-C2E4B4302E5E}" type="datetimeFigureOut">
              <a:rPr lang="en-US" smtClean="0"/>
              <a:t>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7D107-2CD0-4C7E-8C75-331B0F992BE5}" type="slidenum">
              <a:rPr lang="en-US" smtClean="0"/>
              <a:t>‹#›</a:t>
            </a:fld>
            <a:endParaRPr lang="en-US"/>
          </a:p>
        </p:txBody>
      </p:sp>
    </p:spTree>
    <p:extLst>
      <p:ext uri="{BB962C8B-B14F-4D97-AF65-F5344CB8AC3E}">
        <p14:creationId xmlns:p14="http://schemas.microsoft.com/office/powerpoint/2010/main" val="2233668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solidFill>
                  <a:schemeClr val="bg1">
                    <a:lumMod val="25000"/>
                  </a:schemeClr>
                </a:solidFill>
                <a:effectLst>
                  <a:outerShdw blurRad="38100" dist="38100" dir="2700000" algn="tl">
                    <a:srgbClr val="000000">
                      <a:alpha val="43137"/>
                    </a:srgbClr>
                  </a:outerShdw>
                </a:effectLst>
              </a:rPr>
              <a:t>The Second Coming of Jesus Christ</a:t>
            </a:r>
            <a:endParaRPr lang="en-US" sz="6000" dirty="0">
              <a:solidFill>
                <a:schemeClr val="bg1">
                  <a:lumMod val="2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4800" dirty="0" smtClean="0">
                <a:solidFill>
                  <a:srgbClr val="FF0000"/>
                </a:solidFill>
                <a:effectLst>
                  <a:outerShdw blurRad="38100" dist="38100" dir="2700000" algn="tl">
                    <a:srgbClr val="000000">
                      <a:alpha val="43137"/>
                    </a:srgbClr>
                  </a:outerShdw>
                </a:effectLst>
              </a:rPr>
              <a:t>Revelation 19:1-21</a:t>
            </a:r>
            <a:endParaRPr lang="en-US" sz="48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0916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767"/>
            <a:ext cx="9144000" cy="6822466"/>
          </a:xfrm>
          <a:prstGeom prst="rect">
            <a:avLst/>
          </a:prstGeom>
        </p:spPr>
      </p:pic>
    </p:spTree>
    <p:extLst>
      <p:ext uri="{BB962C8B-B14F-4D97-AF65-F5344CB8AC3E}">
        <p14:creationId xmlns:p14="http://schemas.microsoft.com/office/powerpoint/2010/main" val="405466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533400"/>
            <a:ext cx="6934200" cy="2677656"/>
          </a:xfrm>
          <a:prstGeom prst="rect">
            <a:avLst/>
          </a:prstGeom>
          <a:noFill/>
        </p:spPr>
        <p:txBody>
          <a:bodyPr wrap="square" rtlCol="0">
            <a:spAutoFit/>
          </a:bodyPr>
          <a:lstStyle/>
          <a:p>
            <a:r>
              <a:rPr lang="en-US" dirty="0" smtClean="0"/>
              <a:t>	</a:t>
            </a:r>
            <a:r>
              <a:rPr lang="en-US" sz="2800" dirty="0" smtClean="0">
                <a:solidFill>
                  <a:schemeClr val="bg1">
                    <a:lumMod val="25000"/>
                  </a:schemeClr>
                </a:solidFill>
              </a:rPr>
              <a:t>“And I fell at his feet to worship him. And he said unto me, See </a:t>
            </a:r>
            <a:r>
              <a:rPr lang="en-US" sz="2800" i="1" dirty="0" smtClean="0">
                <a:solidFill>
                  <a:schemeClr val="bg1">
                    <a:lumMod val="25000"/>
                  </a:schemeClr>
                </a:solidFill>
              </a:rPr>
              <a:t>thou do it</a:t>
            </a:r>
            <a:r>
              <a:rPr lang="en-US" sz="2800" dirty="0" smtClean="0">
                <a:solidFill>
                  <a:schemeClr val="bg1">
                    <a:lumMod val="25000"/>
                  </a:schemeClr>
                </a:solidFill>
              </a:rPr>
              <a:t> not: I am thy </a:t>
            </a:r>
            <a:r>
              <a:rPr lang="en-US" sz="2800" dirty="0" err="1" smtClean="0">
                <a:solidFill>
                  <a:schemeClr val="bg1">
                    <a:lumMod val="25000"/>
                  </a:schemeClr>
                </a:solidFill>
              </a:rPr>
              <a:t>fellowservant</a:t>
            </a:r>
            <a:r>
              <a:rPr lang="en-US" sz="2800" dirty="0" smtClean="0">
                <a:solidFill>
                  <a:schemeClr val="bg1">
                    <a:lumMod val="25000"/>
                  </a:schemeClr>
                </a:solidFill>
              </a:rPr>
              <a:t>, and of thy brethren that have the testimony of Jesus: worship God: for the testimony of Jesus is the spirit of prophecy.”  (Revelation 19:10) </a:t>
            </a:r>
            <a:endParaRPr lang="en-US" sz="2800" dirty="0">
              <a:solidFill>
                <a:schemeClr val="bg1">
                  <a:lumMod val="2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250" y="3172956"/>
            <a:ext cx="4762500" cy="3543300"/>
          </a:xfrm>
          <a:prstGeom prst="rect">
            <a:avLst/>
          </a:prstGeom>
        </p:spPr>
      </p:pic>
    </p:spTree>
    <p:extLst>
      <p:ext uri="{BB962C8B-B14F-4D97-AF65-F5344CB8AC3E}">
        <p14:creationId xmlns:p14="http://schemas.microsoft.com/office/powerpoint/2010/main" val="737754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733800"/>
            <a:ext cx="7620000" cy="2308324"/>
          </a:xfrm>
          <a:prstGeom prst="rect">
            <a:avLst/>
          </a:prstGeom>
          <a:solidFill>
            <a:schemeClr val="bg1">
              <a:lumMod val="50000"/>
            </a:schemeClr>
          </a:solidFill>
        </p:spPr>
        <p:txBody>
          <a:bodyPr wrap="square" rtlCol="0">
            <a:spAutoFit/>
          </a:bodyPr>
          <a:lstStyle/>
          <a:p>
            <a:r>
              <a:rPr lang="en-US" dirty="0" smtClean="0"/>
              <a:t>	</a:t>
            </a:r>
            <a:r>
              <a:rPr lang="en-US" sz="2400" dirty="0" smtClean="0"/>
              <a:t>“And I saw heaven opened, and behold a white horse; and he that sat upon him </a:t>
            </a:r>
            <a:r>
              <a:rPr lang="en-US" sz="2400" i="1" dirty="0" smtClean="0"/>
              <a:t>was</a:t>
            </a:r>
            <a:r>
              <a:rPr lang="en-US" sz="2400" dirty="0" smtClean="0"/>
              <a:t> called Faithful and True, and in righteousness he doth judge and make war. His eyes </a:t>
            </a:r>
            <a:r>
              <a:rPr lang="en-US" sz="2400" i="1" dirty="0" smtClean="0"/>
              <a:t>were</a:t>
            </a:r>
            <a:r>
              <a:rPr lang="en-US" sz="2400" dirty="0" smtClean="0"/>
              <a:t> as a flame of fire, and on his head </a:t>
            </a:r>
            <a:r>
              <a:rPr lang="en-US" sz="2400" i="1" dirty="0" smtClean="0"/>
              <a:t>were</a:t>
            </a:r>
            <a:r>
              <a:rPr lang="en-US" sz="2400" dirty="0" smtClean="0"/>
              <a:t> many crowns; and he had a name written, that no man knew, but he himself.” (Revelation 19:11-12) </a:t>
            </a:r>
            <a:endParaRPr lang="en-US"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5049" y="241300"/>
            <a:ext cx="4347515" cy="3263900"/>
          </a:xfrm>
          <a:prstGeom prst="rect">
            <a:avLst/>
          </a:prstGeom>
        </p:spPr>
      </p:pic>
    </p:spTree>
    <p:extLst>
      <p:ext uri="{BB962C8B-B14F-4D97-AF65-F5344CB8AC3E}">
        <p14:creationId xmlns:p14="http://schemas.microsoft.com/office/powerpoint/2010/main" val="1823413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 y="76200"/>
            <a:ext cx="5181600" cy="3886200"/>
          </a:xfrm>
          <a:prstGeom prst="rect">
            <a:avLst/>
          </a:prstGeom>
        </p:spPr>
      </p:pic>
      <p:sp>
        <p:nvSpPr>
          <p:cNvPr id="3" name="TextBox 2"/>
          <p:cNvSpPr txBox="1"/>
          <p:nvPr/>
        </p:nvSpPr>
        <p:spPr>
          <a:xfrm>
            <a:off x="381000" y="4267200"/>
            <a:ext cx="8305800" cy="2246769"/>
          </a:xfrm>
          <a:prstGeom prst="rect">
            <a:avLst/>
          </a:prstGeom>
          <a:noFill/>
        </p:spPr>
        <p:txBody>
          <a:bodyPr wrap="square" rtlCol="0">
            <a:spAutoFit/>
          </a:bodyPr>
          <a:lstStyle/>
          <a:p>
            <a:r>
              <a:rPr lang="en-US" dirty="0" smtClean="0"/>
              <a:t>	</a:t>
            </a:r>
            <a:r>
              <a:rPr lang="en-US" sz="2800" dirty="0" smtClean="0">
                <a:solidFill>
                  <a:schemeClr val="bg1">
                    <a:lumMod val="25000"/>
                  </a:schemeClr>
                </a:solidFill>
              </a:rPr>
              <a:t>“His eyes </a:t>
            </a:r>
            <a:r>
              <a:rPr lang="en-US" sz="2800" i="1" dirty="0" smtClean="0">
                <a:solidFill>
                  <a:schemeClr val="bg1">
                    <a:lumMod val="25000"/>
                  </a:schemeClr>
                </a:solidFill>
              </a:rPr>
              <a:t>were</a:t>
            </a:r>
            <a:r>
              <a:rPr lang="en-US" sz="2800" dirty="0" smtClean="0">
                <a:solidFill>
                  <a:schemeClr val="bg1">
                    <a:lumMod val="25000"/>
                  </a:schemeClr>
                </a:solidFill>
              </a:rPr>
              <a:t> as a flame of fire, and on his head </a:t>
            </a:r>
            <a:r>
              <a:rPr lang="en-US" sz="2800" i="1" dirty="0" smtClean="0">
                <a:solidFill>
                  <a:schemeClr val="bg1">
                    <a:lumMod val="25000"/>
                  </a:schemeClr>
                </a:solidFill>
              </a:rPr>
              <a:t>were</a:t>
            </a:r>
            <a:r>
              <a:rPr lang="en-US" sz="2800" dirty="0" smtClean="0">
                <a:solidFill>
                  <a:schemeClr val="bg1">
                    <a:lumMod val="25000"/>
                  </a:schemeClr>
                </a:solidFill>
              </a:rPr>
              <a:t> many crowns; and he had a name written, that no man knew, but he himself. And he </a:t>
            </a:r>
            <a:r>
              <a:rPr lang="en-US" sz="2800" i="1" dirty="0" smtClean="0">
                <a:solidFill>
                  <a:schemeClr val="bg1">
                    <a:lumMod val="25000"/>
                  </a:schemeClr>
                </a:solidFill>
              </a:rPr>
              <a:t>was</a:t>
            </a:r>
            <a:r>
              <a:rPr lang="en-US" sz="2800" dirty="0" smtClean="0">
                <a:solidFill>
                  <a:schemeClr val="bg1">
                    <a:lumMod val="25000"/>
                  </a:schemeClr>
                </a:solidFill>
              </a:rPr>
              <a:t> clothed with a vesture dipped in blood: and his name is called The Word of God.”  (Revelation 19:12-13) </a:t>
            </a:r>
            <a:endParaRPr lang="en-US" sz="2800" dirty="0">
              <a:solidFill>
                <a:schemeClr val="bg1">
                  <a:lumMod val="25000"/>
                </a:schemeClr>
              </a:solidFill>
            </a:endParaRPr>
          </a:p>
        </p:txBody>
      </p:sp>
      <p:sp>
        <p:nvSpPr>
          <p:cNvPr id="4" name="TextBox 3"/>
          <p:cNvSpPr txBox="1"/>
          <p:nvPr/>
        </p:nvSpPr>
        <p:spPr>
          <a:xfrm>
            <a:off x="5334000" y="381000"/>
            <a:ext cx="3657600" cy="212365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wrap="square" rtlCol="0">
            <a:spAutoFit/>
          </a:bodyPr>
          <a:lstStyle/>
          <a:p>
            <a:r>
              <a:rPr lang="en-US" sz="4400" dirty="0" smtClean="0">
                <a:solidFill>
                  <a:srgbClr val="0070C0"/>
                </a:solidFill>
              </a:rPr>
              <a:t>His name is called “The Word of God.” </a:t>
            </a:r>
            <a:endParaRPr lang="en-US" sz="4400" dirty="0">
              <a:solidFill>
                <a:srgbClr val="0070C0"/>
              </a:solidFill>
            </a:endParaRPr>
          </a:p>
        </p:txBody>
      </p:sp>
    </p:spTree>
    <p:extLst>
      <p:ext uri="{BB962C8B-B14F-4D97-AF65-F5344CB8AC3E}">
        <p14:creationId xmlns:p14="http://schemas.microsoft.com/office/powerpoint/2010/main" val="3239684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25400"/>
            <a:ext cx="6019800" cy="6781800"/>
          </a:xfrm>
          <a:prstGeom prst="rect">
            <a:avLst/>
          </a:prstGeom>
        </p:spPr>
      </p:pic>
      <p:sp>
        <p:nvSpPr>
          <p:cNvPr id="3" name="TextBox 2"/>
          <p:cNvSpPr txBox="1"/>
          <p:nvPr/>
        </p:nvSpPr>
        <p:spPr>
          <a:xfrm>
            <a:off x="457200" y="4562376"/>
            <a:ext cx="7086600" cy="2308324"/>
          </a:xfrm>
          <a:prstGeom prst="rect">
            <a:avLst/>
          </a:prstGeom>
          <a:noFill/>
        </p:spPr>
        <p:txBody>
          <a:bodyPr wrap="square" rtlCol="0">
            <a:spAutoFit/>
          </a:bodyPr>
          <a:lstStyle/>
          <a:p>
            <a:r>
              <a:rPr lang="en-US" sz="3600" dirty="0" smtClean="0">
                <a:solidFill>
                  <a:srgbClr val="C00000"/>
                </a:solidFill>
              </a:rPr>
              <a:t>	“And he hath on </a:t>
            </a:r>
            <a:r>
              <a:rPr lang="en-US" sz="3600" i="1" dirty="0" smtClean="0">
                <a:solidFill>
                  <a:srgbClr val="C00000"/>
                </a:solidFill>
              </a:rPr>
              <a:t>his</a:t>
            </a:r>
            <a:r>
              <a:rPr lang="en-US" sz="3600" dirty="0" smtClean="0">
                <a:solidFill>
                  <a:srgbClr val="C00000"/>
                </a:solidFill>
              </a:rPr>
              <a:t> vesture and on his thigh a name written, </a:t>
            </a:r>
            <a:r>
              <a:rPr lang="en-US" sz="3600" dirty="0" smtClean="0">
                <a:solidFill>
                  <a:srgbClr val="FFFF00"/>
                </a:solidFill>
              </a:rPr>
              <a:t>KING OF KINGS, AND LORD OF LORDS.”  </a:t>
            </a:r>
            <a:r>
              <a:rPr lang="en-US" sz="3600" dirty="0" smtClean="0">
                <a:solidFill>
                  <a:srgbClr val="C00000"/>
                </a:solidFill>
              </a:rPr>
              <a:t>(Revelation 19:16) </a:t>
            </a:r>
            <a:endParaRPr lang="en-US" sz="3600" dirty="0">
              <a:solidFill>
                <a:srgbClr val="C00000"/>
              </a:solidFill>
            </a:endParaRPr>
          </a:p>
        </p:txBody>
      </p:sp>
    </p:spTree>
    <p:extLst>
      <p:ext uri="{BB962C8B-B14F-4D97-AF65-F5344CB8AC3E}">
        <p14:creationId xmlns:p14="http://schemas.microsoft.com/office/powerpoint/2010/main" val="3442865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826532"/>
            <a:ext cx="4114800" cy="6001643"/>
          </a:xfrm>
          <a:prstGeom prst="rect">
            <a:avLst/>
          </a:prstGeom>
          <a:noFill/>
        </p:spPr>
        <p:txBody>
          <a:bodyPr wrap="square" rtlCol="0">
            <a:spAutoFit/>
          </a:bodyPr>
          <a:lstStyle/>
          <a:p>
            <a:r>
              <a:rPr lang="en-US" dirty="0" smtClean="0"/>
              <a:t>	</a:t>
            </a:r>
            <a:r>
              <a:rPr lang="en-US" sz="2400" dirty="0" smtClean="0">
                <a:effectLst>
                  <a:outerShdw blurRad="38100" dist="38100" dir="2700000" algn="tl">
                    <a:srgbClr val="000000">
                      <a:alpha val="43137"/>
                    </a:srgbClr>
                  </a:outerShdw>
                </a:effectLst>
              </a:rPr>
              <a:t>“And I saw an angel standing in the sun; and he cried with a loud voice, saying to all the fowls that fly in the midst of heaven, Come and gather yourselves together unto the supper of the great God; That ye may eat the flesh of kings, and the flesh of captains, and the flesh of mighty men, and the flesh of horses, and of them that sit on them, and the flesh of all </a:t>
            </a:r>
            <a:r>
              <a:rPr lang="en-US" sz="2400" i="1" dirty="0" smtClean="0">
                <a:effectLst>
                  <a:outerShdw blurRad="38100" dist="38100" dir="2700000" algn="tl">
                    <a:srgbClr val="000000">
                      <a:alpha val="43137"/>
                    </a:srgbClr>
                  </a:outerShdw>
                </a:effectLst>
              </a:rPr>
              <a:t>men, both</a:t>
            </a:r>
            <a:r>
              <a:rPr lang="en-US" sz="2400" dirty="0" smtClean="0">
                <a:effectLst>
                  <a:outerShdw blurRad="38100" dist="38100" dir="2700000" algn="tl">
                    <a:srgbClr val="000000">
                      <a:alpha val="43137"/>
                    </a:srgbClr>
                  </a:outerShdw>
                </a:effectLst>
              </a:rPr>
              <a:t> free and bond, both small and great.”  (Revelation 19:17-18) </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77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4114800"/>
            <a:ext cx="6858000" cy="2554545"/>
          </a:xfrm>
          <a:prstGeom prst="rect">
            <a:avLst/>
          </a:prstGeom>
          <a:noFill/>
        </p:spPr>
        <p:txBody>
          <a:bodyPr wrap="square" rtlCol="0">
            <a:spAutoFit/>
          </a:bodyPr>
          <a:lstStyle/>
          <a:p>
            <a:r>
              <a:rPr lang="en-US" dirty="0" smtClean="0"/>
              <a:t>	</a:t>
            </a:r>
            <a:r>
              <a:rPr lang="en-US" sz="3200" dirty="0" smtClean="0">
                <a:solidFill>
                  <a:schemeClr val="bg1">
                    <a:lumMod val="10000"/>
                  </a:schemeClr>
                </a:solidFill>
                <a:effectLst>
                  <a:outerShdw blurRad="38100" dist="38100" dir="2700000" algn="tl">
                    <a:srgbClr val="000000">
                      <a:alpha val="43137"/>
                    </a:srgbClr>
                  </a:outerShdw>
                </a:effectLst>
              </a:rPr>
              <a:t>“And I saw the beast, and the kings of the earth, and their armies, gathered together to make war against him that sat on the horse, and against his army.”  (Revelation 19:19) </a:t>
            </a:r>
            <a:endParaRPr lang="en-US" sz="3200" dirty="0">
              <a:solidFill>
                <a:schemeClr val="bg1">
                  <a:lumMod val="10000"/>
                </a:schemeClr>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900" y="38100"/>
            <a:ext cx="5257800" cy="3936778"/>
          </a:xfrm>
          <a:prstGeom prst="rect">
            <a:avLst/>
          </a:prstGeom>
        </p:spPr>
      </p:pic>
    </p:spTree>
    <p:extLst>
      <p:ext uri="{BB962C8B-B14F-4D97-AF65-F5344CB8AC3E}">
        <p14:creationId xmlns:p14="http://schemas.microsoft.com/office/powerpoint/2010/main" val="807365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86200"/>
            <a:ext cx="7848600" cy="2677656"/>
          </a:xfrm>
          <a:prstGeom prst="rect">
            <a:avLst/>
          </a:prstGeom>
          <a:noFill/>
        </p:spPr>
        <p:txBody>
          <a:bodyPr wrap="square" rtlCol="0">
            <a:spAutoFit/>
          </a:bodyPr>
          <a:lstStyle/>
          <a:p>
            <a:r>
              <a:rPr lang="en-US" sz="2800" dirty="0" smtClean="0">
                <a:solidFill>
                  <a:schemeClr val="bg1">
                    <a:lumMod val="10000"/>
                  </a:schemeClr>
                </a:solidFill>
              </a:rPr>
              <a:t>	“And the beast was taken, and with him the false prophet that wrought miracles before him, with which he deceived them that had received the mark of the beast, and them that worshipped his image. These both were cast alive into a lake of fire burning with brimstone.”  (Revelation 19:20) </a:t>
            </a:r>
            <a:endParaRPr lang="en-US" sz="2800" dirty="0">
              <a:solidFill>
                <a:schemeClr val="bg1">
                  <a:lumMod val="10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228600"/>
            <a:ext cx="2971800" cy="3745966"/>
          </a:xfrm>
          <a:prstGeom prst="rect">
            <a:avLst/>
          </a:prstGeom>
        </p:spPr>
      </p:pic>
    </p:spTree>
    <p:extLst>
      <p:ext uri="{BB962C8B-B14F-4D97-AF65-F5344CB8AC3E}">
        <p14:creationId xmlns:p14="http://schemas.microsoft.com/office/powerpoint/2010/main" val="3257632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7239000" cy="2554545"/>
          </a:xfrm>
          <a:prstGeom prst="rect">
            <a:avLst/>
          </a:prstGeom>
          <a:noFill/>
        </p:spPr>
        <p:txBody>
          <a:bodyPr wrap="square" rtlCol="0">
            <a:spAutoFit/>
          </a:bodyPr>
          <a:lstStyle/>
          <a:p>
            <a:r>
              <a:rPr lang="en-US" dirty="0" smtClean="0"/>
              <a:t>	</a:t>
            </a:r>
            <a:r>
              <a:rPr lang="en-US" sz="3200" dirty="0" smtClean="0">
                <a:solidFill>
                  <a:schemeClr val="bg1">
                    <a:lumMod val="10000"/>
                  </a:schemeClr>
                </a:solidFill>
              </a:rPr>
              <a:t>“And the remnant were slain with the sword of him that sat upon the horse, which </a:t>
            </a:r>
            <a:r>
              <a:rPr lang="en-US" sz="3200" i="1" dirty="0" smtClean="0">
                <a:solidFill>
                  <a:schemeClr val="bg1">
                    <a:lumMod val="10000"/>
                  </a:schemeClr>
                </a:solidFill>
              </a:rPr>
              <a:t>sword</a:t>
            </a:r>
            <a:r>
              <a:rPr lang="en-US" sz="3200" dirty="0" smtClean="0">
                <a:solidFill>
                  <a:schemeClr val="bg1">
                    <a:lumMod val="10000"/>
                  </a:schemeClr>
                </a:solidFill>
              </a:rPr>
              <a:t> proceeded out of his mouth: and all the fowls were filled with their flesh.” (Revelation 19:21) </a:t>
            </a:r>
            <a:endParaRPr lang="en-US" sz="3200" dirty="0">
              <a:solidFill>
                <a:schemeClr val="bg1">
                  <a:lumMod val="10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948245"/>
            <a:ext cx="4762500" cy="3333750"/>
          </a:xfrm>
          <a:prstGeom prst="rect">
            <a:avLst/>
          </a:prstGeom>
        </p:spPr>
      </p:pic>
    </p:spTree>
    <p:extLst>
      <p:ext uri="{BB962C8B-B14F-4D97-AF65-F5344CB8AC3E}">
        <p14:creationId xmlns:p14="http://schemas.microsoft.com/office/powerpoint/2010/main" val="1956698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2749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38100"/>
            <a:ext cx="5576711" cy="3962400"/>
          </a:xfrm>
          <a:prstGeom prst="rect">
            <a:avLst/>
          </a:prstGeom>
        </p:spPr>
      </p:pic>
      <p:sp>
        <p:nvSpPr>
          <p:cNvPr id="3" name="TextBox 2"/>
          <p:cNvSpPr txBox="1"/>
          <p:nvPr/>
        </p:nvSpPr>
        <p:spPr>
          <a:xfrm>
            <a:off x="914400" y="4267200"/>
            <a:ext cx="7391400" cy="1815882"/>
          </a:xfrm>
          <a:prstGeom prst="rect">
            <a:avLst/>
          </a:prstGeom>
          <a:noFill/>
        </p:spPr>
        <p:txBody>
          <a:bodyPr wrap="square" rtlCol="0">
            <a:spAutoFit/>
          </a:bodyPr>
          <a:lstStyle/>
          <a:p>
            <a:r>
              <a:rPr lang="en-US" dirty="0" smtClean="0"/>
              <a:t>	</a:t>
            </a:r>
            <a:r>
              <a:rPr lang="en-US" sz="2800" dirty="0" smtClean="0">
                <a:solidFill>
                  <a:schemeClr val="bg1">
                    <a:lumMod val="25000"/>
                  </a:schemeClr>
                </a:solidFill>
              </a:rPr>
              <a:t>“And after these things I heard a great voice of much people in heaven, saying, Alleluia; Salvation, and glory, and honour, and power, unto the Lord our God:”  (Revelation 19:1) </a:t>
            </a:r>
            <a:endParaRPr lang="en-US" sz="2800" dirty="0">
              <a:solidFill>
                <a:schemeClr val="bg1">
                  <a:lumMod val="25000"/>
                </a:schemeClr>
              </a:solidFill>
            </a:endParaRPr>
          </a:p>
        </p:txBody>
      </p:sp>
    </p:spTree>
    <p:extLst>
      <p:ext uri="{BB962C8B-B14F-4D97-AF65-F5344CB8AC3E}">
        <p14:creationId xmlns:p14="http://schemas.microsoft.com/office/powerpoint/2010/main" val="248003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97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762000"/>
            <a:ext cx="6400800" cy="4031873"/>
          </a:xfrm>
          <a:prstGeom prst="rect">
            <a:avLst/>
          </a:prstGeom>
          <a:noFill/>
        </p:spPr>
        <p:txBody>
          <a:bodyPr wrap="square" rtlCol="0">
            <a:spAutoFit/>
          </a:bodyPr>
          <a:lstStyle/>
          <a:p>
            <a:r>
              <a:rPr lang="en-US" dirty="0" smtClean="0"/>
              <a:t>	</a:t>
            </a:r>
            <a:r>
              <a:rPr lang="en-US" sz="3200" dirty="0" smtClean="0">
                <a:solidFill>
                  <a:schemeClr val="bg1">
                    <a:lumMod val="25000"/>
                  </a:schemeClr>
                </a:solidFill>
                <a:effectLst>
                  <a:outerShdw blurRad="38100" dist="38100" dir="2700000" algn="tl">
                    <a:srgbClr val="000000">
                      <a:alpha val="43137"/>
                    </a:srgbClr>
                  </a:outerShdw>
                </a:effectLst>
              </a:rPr>
              <a:t>“</a:t>
            </a:r>
            <a:r>
              <a:rPr lang="en-US" sz="3200" dirty="0" smtClean="0">
                <a:solidFill>
                  <a:schemeClr val="tx2"/>
                </a:solidFill>
                <a:effectLst>
                  <a:outerShdw blurRad="38100" dist="38100" dir="2700000" algn="tl">
                    <a:srgbClr val="000000">
                      <a:alpha val="43137"/>
                    </a:srgbClr>
                  </a:outerShdw>
                </a:effectLst>
              </a:rPr>
              <a:t>For true and righteous </a:t>
            </a:r>
            <a:r>
              <a:rPr lang="en-US" sz="3200" i="1" dirty="0" smtClean="0">
                <a:solidFill>
                  <a:schemeClr val="tx2"/>
                </a:solidFill>
                <a:effectLst>
                  <a:outerShdw blurRad="38100" dist="38100" dir="2700000" algn="tl">
                    <a:srgbClr val="000000">
                      <a:alpha val="43137"/>
                    </a:srgbClr>
                  </a:outerShdw>
                </a:effectLst>
              </a:rPr>
              <a:t>are</a:t>
            </a:r>
            <a:r>
              <a:rPr lang="en-US" sz="3200" dirty="0" smtClean="0">
                <a:solidFill>
                  <a:schemeClr val="tx2"/>
                </a:solidFill>
                <a:effectLst>
                  <a:outerShdw blurRad="38100" dist="38100" dir="2700000" algn="tl">
                    <a:srgbClr val="000000">
                      <a:alpha val="43137"/>
                    </a:srgbClr>
                  </a:outerShdw>
                </a:effectLst>
              </a:rPr>
              <a:t> his judgments: for he hath judged the great whore, which did corrupt the earth with her fornication, and hath avenged the blood of his servants at her hand. And again they said, Alleluia. And her smoke rose up for ever and ever.” (Revelation 19:2-3) </a:t>
            </a:r>
            <a:endParaRPr lang="en-US" sz="32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3979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457200"/>
            <a:ext cx="6705600" cy="1815882"/>
          </a:xfrm>
          <a:prstGeom prst="rect">
            <a:avLst/>
          </a:prstGeom>
          <a:noFill/>
        </p:spPr>
        <p:txBody>
          <a:bodyPr wrap="square" rtlCol="0">
            <a:spAutoFit/>
          </a:bodyPr>
          <a:lstStyle/>
          <a:p>
            <a:r>
              <a:rPr lang="en-US" dirty="0" smtClean="0"/>
              <a:t>	</a:t>
            </a:r>
            <a:r>
              <a:rPr lang="en-US" sz="2800" dirty="0" smtClean="0">
                <a:solidFill>
                  <a:schemeClr val="tx2"/>
                </a:solidFill>
              </a:rPr>
              <a:t>“And the four and twenty elders and the four beasts fell down and worshipped God that sat on the throne, saying, Amen; Alleluia.” (Revelation 19:4) </a:t>
            </a:r>
            <a:endParaRPr lang="en-US" sz="2800" dirty="0">
              <a:solidFill>
                <a:schemeClr val="tx2"/>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3700" y="2438400"/>
            <a:ext cx="6065777" cy="4038172"/>
          </a:xfrm>
          <a:prstGeom prst="rect">
            <a:avLst/>
          </a:prstGeom>
        </p:spPr>
      </p:pic>
    </p:spTree>
    <p:extLst>
      <p:ext uri="{BB962C8B-B14F-4D97-AF65-F5344CB8AC3E}">
        <p14:creationId xmlns:p14="http://schemas.microsoft.com/office/powerpoint/2010/main" val="2762973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8077200" cy="4031873"/>
          </a:xfrm>
          <a:prstGeom prst="rect">
            <a:avLst/>
          </a:prstGeom>
          <a:noFill/>
        </p:spPr>
        <p:txBody>
          <a:bodyPr wrap="square" rtlCol="0">
            <a:spAutoFit/>
          </a:bodyPr>
          <a:lstStyle/>
          <a:p>
            <a:r>
              <a:rPr lang="en-US" dirty="0" smtClean="0"/>
              <a:t>	</a:t>
            </a:r>
            <a:r>
              <a:rPr lang="en-US" sz="3200" dirty="0" smtClean="0">
                <a:solidFill>
                  <a:schemeClr val="tx2"/>
                </a:solidFill>
              </a:rPr>
              <a:t>“And a voice came out of the throne, saying, </a:t>
            </a:r>
            <a:r>
              <a:rPr lang="en-US" sz="3200" dirty="0" smtClean="0">
                <a:solidFill>
                  <a:srgbClr val="FF0000"/>
                </a:solidFill>
              </a:rPr>
              <a:t>Praise our God, all ye his servants, and ye that fear him, both small and great</a:t>
            </a:r>
            <a:r>
              <a:rPr lang="en-US" sz="3200" dirty="0" smtClean="0">
                <a:solidFill>
                  <a:schemeClr val="tx2"/>
                </a:solidFill>
              </a:rPr>
              <a:t>. And I heard as it were the voice of a great multitude, and as the voice of many waters, and as the voice of mighty thunderings, saying, </a:t>
            </a:r>
            <a:r>
              <a:rPr lang="en-US" sz="3200" dirty="0" smtClean="0">
                <a:solidFill>
                  <a:srgbClr val="FF0000"/>
                </a:solidFill>
              </a:rPr>
              <a:t>Alleluia: for the Lord God omnipotent </a:t>
            </a:r>
            <a:r>
              <a:rPr lang="en-US" sz="3200" dirty="0" err="1" smtClean="0">
                <a:solidFill>
                  <a:srgbClr val="FF0000"/>
                </a:solidFill>
              </a:rPr>
              <a:t>reigneth</a:t>
            </a:r>
            <a:r>
              <a:rPr lang="en-US" sz="3200" dirty="0" smtClean="0">
                <a:solidFill>
                  <a:schemeClr val="tx2"/>
                </a:solidFill>
              </a:rPr>
              <a:t>.” (Revelation 19:5-6) </a:t>
            </a:r>
            <a:endParaRPr lang="en-US" sz="3200" dirty="0">
              <a:solidFill>
                <a:schemeClr val="tx2"/>
              </a:solidFill>
            </a:endParaRPr>
          </a:p>
        </p:txBody>
      </p:sp>
    </p:spTree>
    <p:extLst>
      <p:ext uri="{BB962C8B-B14F-4D97-AF65-F5344CB8AC3E}">
        <p14:creationId xmlns:p14="http://schemas.microsoft.com/office/powerpoint/2010/main" val="2512278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609600"/>
            <a:ext cx="7010400" cy="4524315"/>
          </a:xfrm>
          <a:prstGeom prst="rect">
            <a:avLst/>
          </a:prstGeom>
          <a:noFill/>
        </p:spPr>
        <p:txBody>
          <a:bodyPr wrap="square" rtlCol="0">
            <a:spAutoFit/>
          </a:bodyPr>
          <a:lstStyle/>
          <a:p>
            <a:r>
              <a:rPr lang="en-US" dirty="0" smtClean="0"/>
              <a:t>	</a:t>
            </a:r>
            <a:r>
              <a:rPr lang="en-US" sz="3200" dirty="0" smtClean="0">
                <a:solidFill>
                  <a:schemeClr val="bg1">
                    <a:lumMod val="25000"/>
                  </a:schemeClr>
                </a:solidFill>
              </a:rPr>
              <a:t>“And I heard as it were the voice of a great multitude, and as the voice of many waters, and as the voice of mighty thunderings, saying, </a:t>
            </a:r>
            <a:r>
              <a:rPr lang="en-US" sz="3200" dirty="0" smtClean="0">
                <a:solidFill>
                  <a:srgbClr val="C00000"/>
                </a:solidFill>
              </a:rPr>
              <a:t>Alleluia: for the Lord God omnipotent </a:t>
            </a:r>
            <a:r>
              <a:rPr lang="en-US" sz="3200" dirty="0" err="1" smtClean="0">
                <a:solidFill>
                  <a:srgbClr val="C00000"/>
                </a:solidFill>
              </a:rPr>
              <a:t>reigneth</a:t>
            </a:r>
            <a:r>
              <a:rPr lang="en-US" sz="3200" dirty="0" smtClean="0">
                <a:solidFill>
                  <a:srgbClr val="C00000"/>
                </a:solidFill>
              </a:rPr>
              <a:t>. Let us be glad and rejoice, and give honour to him: for the marriage of the Lamb is come, and his wife hath made herself ready</a:t>
            </a:r>
            <a:r>
              <a:rPr lang="en-US" sz="3200" dirty="0" smtClean="0">
                <a:solidFill>
                  <a:schemeClr val="bg1">
                    <a:lumMod val="25000"/>
                  </a:schemeClr>
                </a:solidFill>
              </a:rPr>
              <a:t>.”  (Revelation 19:6-7) </a:t>
            </a:r>
            <a:endParaRPr lang="en-US" sz="3200" dirty="0">
              <a:solidFill>
                <a:schemeClr val="bg1">
                  <a:lumMod val="25000"/>
                </a:schemeClr>
              </a:solidFill>
            </a:endParaRPr>
          </a:p>
        </p:txBody>
      </p:sp>
    </p:spTree>
    <p:extLst>
      <p:ext uri="{BB962C8B-B14F-4D97-AF65-F5344CB8AC3E}">
        <p14:creationId xmlns:p14="http://schemas.microsoft.com/office/powerpoint/2010/main" val="1897311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962400"/>
            <a:ext cx="6477000" cy="2554545"/>
          </a:xfrm>
          <a:prstGeom prst="rect">
            <a:avLst/>
          </a:prstGeom>
          <a:noFill/>
        </p:spPr>
        <p:txBody>
          <a:bodyPr wrap="square" rtlCol="0">
            <a:spAutoFit/>
          </a:bodyPr>
          <a:lstStyle/>
          <a:p>
            <a:r>
              <a:rPr lang="en-US" dirty="0" smtClean="0"/>
              <a:t>	</a:t>
            </a:r>
            <a:r>
              <a:rPr lang="en-US" sz="3200" dirty="0" smtClean="0">
                <a:solidFill>
                  <a:schemeClr val="bg1">
                    <a:lumMod val="25000"/>
                  </a:schemeClr>
                </a:solidFill>
              </a:rPr>
              <a:t>“And to her was granted that she should be arrayed in fine linen, clean and white: for the fine linen is the righteousness of saints.”  (Revelation 19:8) </a:t>
            </a:r>
            <a:endParaRPr lang="en-US" sz="3200" dirty="0">
              <a:solidFill>
                <a:schemeClr val="bg1">
                  <a:lumMod val="2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52400"/>
            <a:ext cx="5513970" cy="3657600"/>
          </a:xfrm>
          <a:prstGeom prst="rect">
            <a:avLst/>
          </a:prstGeom>
        </p:spPr>
      </p:pic>
    </p:spTree>
    <p:extLst>
      <p:ext uri="{BB962C8B-B14F-4D97-AF65-F5344CB8AC3E}">
        <p14:creationId xmlns:p14="http://schemas.microsoft.com/office/powerpoint/2010/main" val="306895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419600"/>
            <a:ext cx="7772400" cy="2554545"/>
          </a:xfrm>
          <a:prstGeom prst="rect">
            <a:avLst/>
          </a:prstGeom>
          <a:noFill/>
        </p:spPr>
        <p:txBody>
          <a:bodyPr wrap="square" rtlCol="0">
            <a:spAutoFit/>
          </a:bodyPr>
          <a:lstStyle/>
          <a:p>
            <a:r>
              <a:rPr lang="en-US" dirty="0" smtClean="0"/>
              <a:t>	</a:t>
            </a:r>
            <a:r>
              <a:rPr lang="en-US" sz="3200" dirty="0" smtClean="0">
                <a:solidFill>
                  <a:schemeClr val="bg1">
                    <a:lumMod val="25000"/>
                  </a:schemeClr>
                </a:solidFill>
                <a:effectLst>
                  <a:outerShdw blurRad="38100" dist="38100" dir="2700000" algn="tl">
                    <a:srgbClr val="000000">
                      <a:alpha val="43137"/>
                    </a:srgbClr>
                  </a:outerShdw>
                </a:effectLst>
              </a:rPr>
              <a:t>“And he saith unto me, Write, Blessed </a:t>
            </a:r>
            <a:r>
              <a:rPr lang="en-US" sz="3200" i="1" dirty="0" smtClean="0">
                <a:solidFill>
                  <a:schemeClr val="bg1">
                    <a:lumMod val="25000"/>
                  </a:schemeClr>
                </a:solidFill>
                <a:effectLst>
                  <a:outerShdw blurRad="38100" dist="38100" dir="2700000" algn="tl">
                    <a:srgbClr val="000000">
                      <a:alpha val="43137"/>
                    </a:srgbClr>
                  </a:outerShdw>
                </a:effectLst>
              </a:rPr>
              <a:t>are</a:t>
            </a:r>
            <a:r>
              <a:rPr lang="en-US" sz="3200" dirty="0" smtClean="0">
                <a:solidFill>
                  <a:schemeClr val="bg1">
                    <a:lumMod val="25000"/>
                  </a:schemeClr>
                </a:solidFill>
                <a:effectLst>
                  <a:outerShdw blurRad="38100" dist="38100" dir="2700000" algn="tl">
                    <a:srgbClr val="000000">
                      <a:alpha val="43137"/>
                    </a:srgbClr>
                  </a:outerShdw>
                </a:effectLst>
              </a:rPr>
              <a:t> they which are called unto the marriage supper of the Lamb. And he saith unto me, These are the true sayings of God.” (Revelation 19:9) </a:t>
            </a:r>
            <a:endParaRPr lang="en-US" sz="3200" dirty="0">
              <a:solidFill>
                <a:schemeClr val="bg1">
                  <a:lumMod val="25000"/>
                </a:schemeClr>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28600"/>
            <a:ext cx="5920618" cy="4191000"/>
          </a:xfrm>
          <a:prstGeom prst="rect">
            <a:avLst/>
          </a:prstGeom>
        </p:spPr>
      </p:pic>
    </p:spTree>
    <p:extLst>
      <p:ext uri="{BB962C8B-B14F-4D97-AF65-F5344CB8AC3E}">
        <p14:creationId xmlns:p14="http://schemas.microsoft.com/office/powerpoint/2010/main" val="611123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 y="0"/>
            <a:ext cx="9133679" cy="6858000"/>
          </a:xfrm>
          <a:prstGeom prst="rect">
            <a:avLst/>
          </a:prstGeom>
        </p:spPr>
      </p:pic>
    </p:spTree>
    <p:extLst>
      <p:ext uri="{BB962C8B-B14F-4D97-AF65-F5344CB8AC3E}">
        <p14:creationId xmlns:p14="http://schemas.microsoft.com/office/powerpoint/2010/main" val="2633443335"/>
      </p:ext>
    </p:extLst>
  </p:cSld>
  <p:clrMapOvr>
    <a:masterClrMapping/>
  </p:clrMapOvr>
</p:sld>
</file>

<file path=ppt/theme/theme1.xml><?xml version="1.0" encoding="utf-8"?>
<a:theme xmlns:a="http://schemas.openxmlformats.org/drawingml/2006/main" name="Theme3">
  <a:themeElements>
    <a:clrScheme name="Custom 8">
      <a:dk1>
        <a:srgbClr val="FFFFFF"/>
      </a:dk1>
      <a:lt1>
        <a:srgbClr val="C6D9F0"/>
      </a:lt1>
      <a:dk2>
        <a:srgbClr val="1F497D"/>
      </a:dk2>
      <a:lt2>
        <a:srgbClr val="EEECE1"/>
      </a:lt2>
      <a:accent1>
        <a:srgbClr val="4F81BD"/>
      </a:accent1>
      <a:accent2>
        <a:srgbClr val="FDEADA"/>
      </a:accent2>
      <a:accent3>
        <a:srgbClr val="9BBB59"/>
      </a:accent3>
      <a:accent4>
        <a:srgbClr val="F2DCDB"/>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157</TotalTime>
  <Words>18</Words>
  <Application>Microsoft Office PowerPoint</Application>
  <PresentationFormat>On-screen Show (4:3)</PresentationFormat>
  <Paragraphs>18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Theme3</vt:lpstr>
      <vt:lpstr>The Second Coming of Jesus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Second Coming of Jesus Christ</dc:title>
  <dc:creator>Cooper</dc:creator>
  <cp:lastModifiedBy>Cooper</cp:lastModifiedBy>
  <cp:revision>15</cp:revision>
  <dcterms:created xsi:type="dcterms:W3CDTF">2014-01-07T18:19:45Z</dcterms:created>
  <dcterms:modified xsi:type="dcterms:W3CDTF">2014-02-03T00:47:03Z</dcterms:modified>
</cp:coreProperties>
</file>