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78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71C0D1-A906-49EF-A990-751BBE1B9113}" type="datetimeFigureOut">
              <a:rPr lang="en-US" smtClean="0"/>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454AD-7DCB-43FA-88D5-CC20DEF46743}" type="slidenum">
              <a:rPr lang="en-US" smtClean="0"/>
              <a:t>‹#›</a:t>
            </a:fld>
            <a:endParaRPr lang="en-US"/>
          </a:p>
        </p:txBody>
      </p:sp>
    </p:spTree>
    <p:extLst>
      <p:ext uri="{BB962C8B-B14F-4D97-AF65-F5344CB8AC3E}">
        <p14:creationId xmlns:p14="http://schemas.microsoft.com/office/powerpoint/2010/main" val="2826317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1C0D1-A906-49EF-A990-751BBE1B9113}" type="datetimeFigureOut">
              <a:rPr lang="en-US" smtClean="0"/>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454AD-7DCB-43FA-88D5-CC20DEF46743}" type="slidenum">
              <a:rPr lang="en-US" smtClean="0"/>
              <a:t>‹#›</a:t>
            </a:fld>
            <a:endParaRPr lang="en-US"/>
          </a:p>
        </p:txBody>
      </p:sp>
    </p:spTree>
    <p:extLst>
      <p:ext uri="{BB962C8B-B14F-4D97-AF65-F5344CB8AC3E}">
        <p14:creationId xmlns:p14="http://schemas.microsoft.com/office/powerpoint/2010/main" val="894614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1C0D1-A906-49EF-A990-751BBE1B9113}" type="datetimeFigureOut">
              <a:rPr lang="en-US" smtClean="0"/>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454AD-7DCB-43FA-88D5-CC20DEF46743}" type="slidenum">
              <a:rPr lang="en-US" smtClean="0"/>
              <a:t>‹#›</a:t>
            </a:fld>
            <a:endParaRPr lang="en-US"/>
          </a:p>
        </p:txBody>
      </p:sp>
    </p:spTree>
    <p:extLst>
      <p:ext uri="{BB962C8B-B14F-4D97-AF65-F5344CB8AC3E}">
        <p14:creationId xmlns:p14="http://schemas.microsoft.com/office/powerpoint/2010/main" val="2213651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1C0D1-A906-49EF-A990-751BBE1B9113}" type="datetimeFigureOut">
              <a:rPr lang="en-US" smtClean="0"/>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454AD-7DCB-43FA-88D5-CC20DEF46743}" type="slidenum">
              <a:rPr lang="en-US" smtClean="0"/>
              <a:t>‹#›</a:t>
            </a:fld>
            <a:endParaRPr lang="en-US"/>
          </a:p>
        </p:txBody>
      </p:sp>
    </p:spTree>
    <p:extLst>
      <p:ext uri="{BB962C8B-B14F-4D97-AF65-F5344CB8AC3E}">
        <p14:creationId xmlns:p14="http://schemas.microsoft.com/office/powerpoint/2010/main" val="2253796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71C0D1-A906-49EF-A990-751BBE1B9113}" type="datetimeFigureOut">
              <a:rPr lang="en-US" smtClean="0"/>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454AD-7DCB-43FA-88D5-CC20DEF46743}" type="slidenum">
              <a:rPr lang="en-US" smtClean="0"/>
              <a:t>‹#›</a:t>
            </a:fld>
            <a:endParaRPr lang="en-US"/>
          </a:p>
        </p:txBody>
      </p:sp>
    </p:spTree>
    <p:extLst>
      <p:ext uri="{BB962C8B-B14F-4D97-AF65-F5344CB8AC3E}">
        <p14:creationId xmlns:p14="http://schemas.microsoft.com/office/powerpoint/2010/main" val="23748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71C0D1-A906-49EF-A990-751BBE1B9113}" type="datetimeFigureOut">
              <a:rPr lang="en-US" smtClean="0"/>
              <a:t>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454AD-7DCB-43FA-88D5-CC20DEF46743}" type="slidenum">
              <a:rPr lang="en-US" smtClean="0"/>
              <a:t>‹#›</a:t>
            </a:fld>
            <a:endParaRPr lang="en-US"/>
          </a:p>
        </p:txBody>
      </p:sp>
    </p:spTree>
    <p:extLst>
      <p:ext uri="{BB962C8B-B14F-4D97-AF65-F5344CB8AC3E}">
        <p14:creationId xmlns:p14="http://schemas.microsoft.com/office/powerpoint/2010/main" val="324225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71C0D1-A906-49EF-A990-751BBE1B9113}" type="datetimeFigureOut">
              <a:rPr lang="en-US" smtClean="0"/>
              <a:t>2/16/2014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3454AD-7DCB-43FA-88D5-CC20DEF46743}" type="slidenum">
              <a:rPr lang="en-US" smtClean="0"/>
              <a:t>‹#›</a:t>
            </a:fld>
            <a:endParaRPr lang="en-US"/>
          </a:p>
        </p:txBody>
      </p:sp>
    </p:spTree>
    <p:extLst>
      <p:ext uri="{BB962C8B-B14F-4D97-AF65-F5344CB8AC3E}">
        <p14:creationId xmlns:p14="http://schemas.microsoft.com/office/powerpoint/2010/main" val="3929616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71C0D1-A906-49EF-A990-751BBE1B9113}" type="datetimeFigureOut">
              <a:rPr lang="en-US" smtClean="0"/>
              <a:t>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3454AD-7DCB-43FA-88D5-CC20DEF46743}" type="slidenum">
              <a:rPr lang="en-US" smtClean="0"/>
              <a:t>‹#›</a:t>
            </a:fld>
            <a:endParaRPr lang="en-US"/>
          </a:p>
        </p:txBody>
      </p:sp>
    </p:spTree>
    <p:extLst>
      <p:ext uri="{BB962C8B-B14F-4D97-AF65-F5344CB8AC3E}">
        <p14:creationId xmlns:p14="http://schemas.microsoft.com/office/powerpoint/2010/main" val="2487612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1C0D1-A906-49EF-A990-751BBE1B9113}" type="datetimeFigureOut">
              <a:rPr lang="en-US" smtClean="0"/>
              <a:t>2/16/2014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3454AD-7DCB-43FA-88D5-CC20DEF46743}" type="slidenum">
              <a:rPr lang="en-US" smtClean="0"/>
              <a:t>‹#›</a:t>
            </a:fld>
            <a:endParaRPr lang="en-US"/>
          </a:p>
        </p:txBody>
      </p:sp>
    </p:spTree>
    <p:extLst>
      <p:ext uri="{BB962C8B-B14F-4D97-AF65-F5344CB8AC3E}">
        <p14:creationId xmlns:p14="http://schemas.microsoft.com/office/powerpoint/2010/main" val="425496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1C0D1-A906-49EF-A990-751BBE1B9113}" type="datetimeFigureOut">
              <a:rPr lang="en-US" smtClean="0"/>
              <a:t>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454AD-7DCB-43FA-88D5-CC20DEF46743}" type="slidenum">
              <a:rPr lang="en-US" smtClean="0"/>
              <a:t>‹#›</a:t>
            </a:fld>
            <a:endParaRPr lang="en-US"/>
          </a:p>
        </p:txBody>
      </p:sp>
    </p:spTree>
    <p:extLst>
      <p:ext uri="{BB962C8B-B14F-4D97-AF65-F5344CB8AC3E}">
        <p14:creationId xmlns:p14="http://schemas.microsoft.com/office/powerpoint/2010/main" val="2386384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1C0D1-A906-49EF-A990-751BBE1B9113}" type="datetimeFigureOut">
              <a:rPr lang="en-US" smtClean="0"/>
              <a:t>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454AD-7DCB-43FA-88D5-CC20DEF46743}" type="slidenum">
              <a:rPr lang="en-US" smtClean="0"/>
              <a:t>‹#›</a:t>
            </a:fld>
            <a:endParaRPr lang="en-US"/>
          </a:p>
        </p:txBody>
      </p:sp>
    </p:spTree>
    <p:extLst>
      <p:ext uri="{BB962C8B-B14F-4D97-AF65-F5344CB8AC3E}">
        <p14:creationId xmlns:p14="http://schemas.microsoft.com/office/powerpoint/2010/main" val="205679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1C0D1-A906-49EF-A990-751BBE1B9113}" type="datetimeFigureOut">
              <a:rPr lang="en-US" smtClean="0"/>
              <a:t>2/16/2014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454AD-7DCB-43FA-88D5-CC20DEF46743}" type="slidenum">
              <a:rPr lang="en-US" smtClean="0"/>
              <a:t>‹#›</a:t>
            </a:fld>
            <a:endParaRPr lang="en-US"/>
          </a:p>
        </p:txBody>
      </p:sp>
    </p:spTree>
    <p:extLst>
      <p:ext uri="{BB962C8B-B14F-4D97-AF65-F5344CB8AC3E}">
        <p14:creationId xmlns:p14="http://schemas.microsoft.com/office/powerpoint/2010/main" val="387798119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7772400" cy="1470025"/>
          </a:xfrm>
        </p:spPr>
        <p:txBody>
          <a:bodyPr>
            <a:normAutofit/>
          </a:bodyPr>
          <a:lstStyle/>
          <a:p>
            <a:pPr algn="l"/>
            <a:r>
              <a:rPr lang="en-US" sz="7200" dirty="0" smtClean="0">
                <a:effectLst>
                  <a:outerShdw blurRad="38100" dist="38100" dir="2700000" algn="tl">
                    <a:srgbClr val="000000">
                      <a:alpha val="43137"/>
                    </a:srgbClr>
                  </a:outerShdw>
                </a:effectLst>
              </a:rPr>
              <a:t>Revelation 21</a:t>
            </a:r>
            <a:endParaRPr lang="en-US" sz="72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981200" y="2895600"/>
            <a:ext cx="6400800" cy="1752600"/>
          </a:xfrm>
        </p:spPr>
        <p:txBody>
          <a:bodyPr>
            <a:normAutofit/>
          </a:bodyPr>
          <a:lstStyle/>
          <a:p>
            <a:r>
              <a:rPr lang="en-US" sz="4400" dirty="0" smtClean="0">
                <a:solidFill>
                  <a:schemeClr val="bg1">
                    <a:lumMod val="20000"/>
                    <a:lumOff val="80000"/>
                  </a:schemeClr>
                </a:solidFill>
                <a:effectLst>
                  <a:outerShdw blurRad="38100" dist="38100" dir="2700000" algn="tl">
                    <a:srgbClr val="000000">
                      <a:alpha val="43137"/>
                    </a:srgbClr>
                  </a:outerShdw>
                </a:effectLst>
              </a:rPr>
              <a:t>The Eternal State</a:t>
            </a:r>
          </a:p>
          <a:p>
            <a:r>
              <a:rPr lang="en-US" sz="4400" dirty="0" smtClean="0">
                <a:solidFill>
                  <a:schemeClr val="bg1">
                    <a:lumMod val="20000"/>
                    <a:lumOff val="80000"/>
                  </a:schemeClr>
                </a:solidFill>
                <a:effectLst>
                  <a:outerShdw blurRad="38100" dist="38100" dir="2700000" algn="tl">
                    <a:srgbClr val="000000">
                      <a:alpha val="43137"/>
                    </a:srgbClr>
                  </a:outerShdw>
                </a:effectLst>
              </a:rPr>
              <a:t>The New Jerusalem</a:t>
            </a:r>
            <a:endParaRPr lang="en-US" sz="4400" dirty="0">
              <a:solidFill>
                <a:schemeClr val="bg1">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85551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457200"/>
            <a:ext cx="7620000" cy="4031873"/>
          </a:xfrm>
          <a:prstGeom prst="rect">
            <a:avLst/>
          </a:prstGeom>
          <a:noFill/>
        </p:spPr>
        <p:txBody>
          <a:bodyPr wrap="square" rtlCol="0">
            <a:spAutoFit/>
          </a:bodyPr>
          <a:lstStyle/>
          <a:p>
            <a:r>
              <a:rPr lang="en-US" dirty="0" smtClean="0"/>
              <a:t>	</a:t>
            </a:r>
            <a:r>
              <a:rPr lang="en-US" sz="3200" dirty="0" smtClean="0">
                <a:effectLst>
                  <a:outerShdw blurRad="38100" dist="38100" dir="2700000" algn="tl">
                    <a:srgbClr val="000000">
                      <a:alpha val="43137"/>
                    </a:srgbClr>
                  </a:outerShdw>
                </a:effectLst>
              </a:rPr>
              <a:t>“And </a:t>
            </a:r>
            <a:r>
              <a:rPr lang="en-US" sz="3200" dirty="0">
                <a:effectLst>
                  <a:outerShdw blurRad="38100" dist="38100" dir="2700000" algn="tl">
                    <a:srgbClr val="000000">
                      <a:alpha val="43137"/>
                    </a:srgbClr>
                  </a:outerShdw>
                </a:effectLst>
              </a:rPr>
              <a:t>had a wall great and high, </a:t>
            </a:r>
            <a:r>
              <a:rPr lang="en-US" sz="3200" i="1" dirty="0">
                <a:effectLst>
                  <a:outerShdw blurRad="38100" dist="38100" dir="2700000" algn="tl">
                    <a:srgbClr val="000000">
                      <a:alpha val="43137"/>
                    </a:srgbClr>
                  </a:outerShdw>
                </a:effectLst>
              </a:rPr>
              <a:t>and</a:t>
            </a:r>
            <a:r>
              <a:rPr lang="en-US" sz="3200" dirty="0">
                <a:effectLst>
                  <a:outerShdw blurRad="38100" dist="38100" dir="2700000" algn="tl">
                    <a:srgbClr val="000000">
                      <a:alpha val="43137"/>
                    </a:srgbClr>
                  </a:outerShdw>
                </a:effectLst>
              </a:rPr>
              <a:t> had twelve gates, and at the gates twelve angels, and names written thereon, which are </a:t>
            </a:r>
            <a:r>
              <a:rPr lang="en-US" sz="3200" i="1" dirty="0">
                <a:effectLst>
                  <a:outerShdw blurRad="38100" dist="38100" dir="2700000" algn="tl">
                    <a:srgbClr val="000000">
                      <a:alpha val="43137"/>
                    </a:srgbClr>
                  </a:outerShdw>
                </a:effectLst>
              </a:rPr>
              <a:t>the names</a:t>
            </a:r>
            <a:r>
              <a:rPr lang="en-US" sz="3200" dirty="0">
                <a:effectLst>
                  <a:outerShdw blurRad="38100" dist="38100" dir="2700000" algn="tl">
                    <a:srgbClr val="000000">
                      <a:alpha val="43137"/>
                    </a:srgbClr>
                  </a:outerShdw>
                </a:effectLst>
              </a:rPr>
              <a:t> of the twelve tribes of the children of Israel: On the east three gates; on the north three gates; on the south three gates; and on the west three gates</a:t>
            </a:r>
            <a:r>
              <a:rPr lang="en-US" sz="3200" dirty="0" smtClean="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(Revelation 21:12-13) </a:t>
            </a:r>
          </a:p>
        </p:txBody>
      </p:sp>
    </p:spTree>
    <p:extLst>
      <p:ext uri="{BB962C8B-B14F-4D97-AF65-F5344CB8AC3E}">
        <p14:creationId xmlns:p14="http://schemas.microsoft.com/office/powerpoint/2010/main" val="3089409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28600"/>
            <a:ext cx="4648200" cy="5262979"/>
          </a:xfrm>
          <a:prstGeom prst="rect">
            <a:avLst/>
          </a:prstGeom>
          <a:noFill/>
        </p:spPr>
        <p:txBody>
          <a:bodyPr wrap="square" rtlCol="0">
            <a:spAutoFit/>
          </a:bodyPr>
          <a:lstStyle/>
          <a:p>
            <a:r>
              <a:rPr lang="en-US" sz="2400" dirty="0" smtClean="0"/>
              <a:t>	</a:t>
            </a:r>
            <a:r>
              <a:rPr lang="en-US" sz="2400" dirty="0" smtClean="0">
                <a:effectLst>
                  <a:outerShdw blurRad="38100" dist="38100" dir="2700000" algn="tl">
                    <a:srgbClr val="000000">
                      <a:alpha val="43137"/>
                    </a:srgbClr>
                  </a:outerShdw>
                </a:effectLst>
              </a:rPr>
              <a:t>“And </a:t>
            </a:r>
            <a:r>
              <a:rPr lang="en-US" sz="2400" dirty="0">
                <a:effectLst>
                  <a:outerShdw blurRad="38100" dist="38100" dir="2700000" algn="tl">
                    <a:srgbClr val="000000">
                      <a:alpha val="43137"/>
                    </a:srgbClr>
                  </a:outerShdw>
                </a:effectLst>
              </a:rPr>
              <a:t>the wall of the city had twelve foundations, and in them the names of the twelve apostles of the Lamb. And he that talked with me had a golden reed to measure the city, and the gates thereof, and the wall thereof. And the city lieth foursquare, and the length is as large as the breadth: and he measured the city with the reed, twelve thousand furlongs. The length and the breadth and the height of it are equal</a:t>
            </a:r>
            <a:r>
              <a:rPr lang="en-US" sz="2400" dirty="0" smtClean="0">
                <a:effectLst>
                  <a:outerShdw blurRad="38100" dist="38100" dir="2700000" algn="tl">
                    <a:srgbClr val="000000">
                      <a:alpha val="43137"/>
                    </a:srgbClr>
                  </a:outerShdw>
                </a:effectLst>
              </a:rPr>
              <a:t>.”  </a:t>
            </a:r>
            <a:r>
              <a:rPr lang="en-US" sz="2400" dirty="0">
                <a:effectLst>
                  <a:outerShdw blurRad="38100" dist="38100" dir="2700000" algn="tl">
                    <a:srgbClr val="000000">
                      <a:alpha val="43137"/>
                    </a:srgbClr>
                  </a:outerShdw>
                </a:effectLst>
              </a:rPr>
              <a:t>(Revelation 21:14-16)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1097964"/>
            <a:ext cx="2686050" cy="3524250"/>
          </a:xfrm>
          <a:prstGeom prst="rect">
            <a:avLst/>
          </a:prstGeom>
        </p:spPr>
      </p:pic>
    </p:spTree>
    <p:extLst>
      <p:ext uri="{BB962C8B-B14F-4D97-AF65-F5344CB8AC3E}">
        <p14:creationId xmlns:p14="http://schemas.microsoft.com/office/powerpoint/2010/main" val="1331695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99605"/>
          </a:xfrm>
          <a:prstGeom prst="rect">
            <a:avLst/>
          </a:prstGeom>
        </p:spPr>
      </p:pic>
      <p:sp>
        <p:nvSpPr>
          <p:cNvPr id="5" name="TextBox 4"/>
          <p:cNvSpPr txBox="1"/>
          <p:nvPr/>
        </p:nvSpPr>
        <p:spPr>
          <a:xfrm>
            <a:off x="533400" y="2819400"/>
            <a:ext cx="8077200" cy="3046988"/>
          </a:xfrm>
          <a:prstGeom prst="rect">
            <a:avLst/>
          </a:prstGeom>
          <a:noFill/>
        </p:spPr>
        <p:txBody>
          <a:bodyPr wrap="square" rtlCol="0">
            <a:spAutoFit/>
          </a:bodyPr>
          <a:lstStyle/>
          <a:p>
            <a:r>
              <a:rPr lang="en-US" dirty="0"/>
              <a:t>	</a:t>
            </a:r>
            <a:r>
              <a:rPr lang="en-US" sz="2400" b="1" dirty="0">
                <a:solidFill>
                  <a:srgbClr val="FFC000"/>
                </a:solidFill>
                <a:effectLst>
                  <a:outerShdw blurRad="38100" dist="38100" dir="2700000" algn="tl">
                    <a:srgbClr val="000000">
                      <a:alpha val="43137"/>
                    </a:srgbClr>
                  </a:outerShdw>
                </a:effectLst>
              </a:rPr>
              <a:t>“And he measured the wall thereof, an hundred </a:t>
            </a:r>
            <a:r>
              <a:rPr lang="en-US" sz="2400" b="1" i="1" dirty="0">
                <a:solidFill>
                  <a:srgbClr val="FFC000"/>
                </a:solidFill>
                <a:effectLst>
                  <a:outerShdw blurRad="38100" dist="38100" dir="2700000" algn="tl">
                    <a:srgbClr val="000000">
                      <a:alpha val="43137"/>
                    </a:srgbClr>
                  </a:outerShdw>
                </a:effectLst>
              </a:rPr>
              <a:t>and</a:t>
            </a:r>
            <a:r>
              <a:rPr lang="en-US" sz="2400" b="1" dirty="0">
                <a:solidFill>
                  <a:srgbClr val="FFC000"/>
                </a:solidFill>
                <a:effectLst>
                  <a:outerShdw blurRad="38100" dist="38100" dir="2700000" algn="tl">
                    <a:srgbClr val="000000">
                      <a:alpha val="43137"/>
                    </a:srgbClr>
                  </a:outerShdw>
                </a:effectLst>
              </a:rPr>
              <a:t> forty </a:t>
            </a:r>
            <a:r>
              <a:rPr lang="en-US" sz="2400" b="1" i="1" dirty="0">
                <a:solidFill>
                  <a:srgbClr val="FFC000"/>
                </a:solidFill>
                <a:effectLst>
                  <a:outerShdw blurRad="38100" dist="38100" dir="2700000" algn="tl">
                    <a:srgbClr val="000000">
                      <a:alpha val="43137"/>
                    </a:srgbClr>
                  </a:outerShdw>
                </a:effectLst>
              </a:rPr>
              <a:t>and</a:t>
            </a:r>
            <a:r>
              <a:rPr lang="en-US" sz="2400" b="1" dirty="0">
                <a:solidFill>
                  <a:srgbClr val="FFC000"/>
                </a:solidFill>
                <a:effectLst>
                  <a:outerShdw blurRad="38100" dist="38100" dir="2700000" algn="tl">
                    <a:srgbClr val="000000">
                      <a:alpha val="43137"/>
                    </a:srgbClr>
                  </a:outerShdw>
                </a:effectLst>
              </a:rPr>
              <a:t> four cubits, </a:t>
            </a:r>
            <a:r>
              <a:rPr lang="en-US" sz="2400" b="1" i="1" dirty="0">
                <a:solidFill>
                  <a:srgbClr val="FFC000"/>
                </a:solidFill>
                <a:effectLst>
                  <a:outerShdw blurRad="38100" dist="38100" dir="2700000" algn="tl">
                    <a:srgbClr val="000000">
                      <a:alpha val="43137"/>
                    </a:srgbClr>
                  </a:outerShdw>
                </a:effectLst>
              </a:rPr>
              <a:t>according to</a:t>
            </a:r>
            <a:r>
              <a:rPr lang="en-US" sz="2400" b="1" dirty="0">
                <a:solidFill>
                  <a:srgbClr val="FFC000"/>
                </a:solidFill>
                <a:effectLst>
                  <a:outerShdw blurRad="38100" dist="38100" dir="2700000" algn="tl">
                    <a:srgbClr val="000000">
                      <a:alpha val="43137"/>
                    </a:srgbClr>
                  </a:outerShdw>
                </a:effectLst>
              </a:rPr>
              <a:t> the measure of a man, that is, of the angel. And the building of the wall of it was </a:t>
            </a:r>
            <a:r>
              <a:rPr lang="en-US" sz="2400" b="1" i="1" dirty="0">
                <a:solidFill>
                  <a:srgbClr val="FFC000"/>
                </a:solidFill>
                <a:effectLst>
                  <a:outerShdw blurRad="38100" dist="38100" dir="2700000" algn="tl">
                    <a:srgbClr val="000000">
                      <a:alpha val="43137"/>
                    </a:srgbClr>
                  </a:outerShdw>
                </a:effectLst>
              </a:rPr>
              <a:t>of</a:t>
            </a:r>
            <a:r>
              <a:rPr lang="en-US" sz="2400" b="1" dirty="0">
                <a:solidFill>
                  <a:srgbClr val="FFC000"/>
                </a:solidFill>
                <a:effectLst>
                  <a:outerShdw blurRad="38100" dist="38100" dir="2700000" algn="tl">
                    <a:srgbClr val="000000">
                      <a:alpha val="43137"/>
                    </a:srgbClr>
                  </a:outerShdw>
                </a:effectLst>
              </a:rPr>
              <a:t> jasper: and the city </a:t>
            </a:r>
            <a:r>
              <a:rPr lang="en-US" sz="2400" b="1" i="1" dirty="0">
                <a:solidFill>
                  <a:srgbClr val="FFC000"/>
                </a:solidFill>
                <a:effectLst>
                  <a:outerShdw blurRad="38100" dist="38100" dir="2700000" algn="tl">
                    <a:srgbClr val="000000">
                      <a:alpha val="43137"/>
                    </a:srgbClr>
                  </a:outerShdw>
                </a:effectLst>
              </a:rPr>
              <a:t>was</a:t>
            </a:r>
            <a:r>
              <a:rPr lang="en-US" sz="2400" b="1" dirty="0">
                <a:solidFill>
                  <a:srgbClr val="FFC000"/>
                </a:solidFill>
                <a:effectLst>
                  <a:outerShdw blurRad="38100" dist="38100" dir="2700000" algn="tl">
                    <a:srgbClr val="000000">
                      <a:alpha val="43137"/>
                    </a:srgbClr>
                  </a:outerShdw>
                </a:effectLst>
              </a:rPr>
              <a:t> pure gold, like unto clear glass. And the foundations of the wall of the city </a:t>
            </a:r>
            <a:r>
              <a:rPr lang="en-US" sz="2400" b="1" i="1" dirty="0">
                <a:solidFill>
                  <a:srgbClr val="FFC000"/>
                </a:solidFill>
                <a:effectLst>
                  <a:outerShdw blurRad="38100" dist="38100" dir="2700000" algn="tl">
                    <a:srgbClr val="000000">
                      <a:alpha val="43137"/>
                    </a:srgbClr>
                  </a:outerShdw>
                </a:effectLst>
              </a:rPr>
              <a:t>were</a:t>
            </a:r>
            <a:r>
              <a:rPr lang="en-US" sz="2400" b="1" dirty="0">
                <a:solidFill>
                  <a:srgbClr val="FFC000"/>
                </a:solidFill>
                <a:effectLst>
                  <a:outerShdw blurRad="38100" dist="38100" dir="2700000" algn="tl">
                    <a:srgbClr val="000000">
                      <a:alpha val="43137"/>
                    </a:srgbClr>
                  </a:outerShdw>
                </a:effectLst>
              </a:rPr>
              <a:t> garnished with all manner of precious stones. The first foundation </a:t>
            </a:r>
            <a:r>
              <a:rPr lang="en-US" sz="2400" b="1" i="1" dirty="0">
                <a:solidFill>
                  <a:srgbClr val="FFC000"/>
                </a:solidFill>
                <a:effectLst>
                  <a:outerShdw blurRad="38100" dist="38100" dir="2700000" algn="tl">
                    <a:srgbClr val="000000">
                      <a:alpha val="43137"/>
                    </a:srgbClr>
                  </a:outerShdw>
                </a:effectLst>
              </a:rPr>
              <a:t>was</a:t>
            </a:r>
            <a:r>
              <a:rPr lang="en-US" sz="2400" b="1" dirty="0">
                <a:solidFill>
                  <a:srgbClr val="FFC000"/>
                </a:solidFill>
                <a:effectLst>
                  <a:outerShdw blurRad="38100" dist="38100" dir="2700000" algn="tl">
                    <a:srgbClr val="000000">
                      <a:alpha val="43137"/>
                    </a:srgbClr>
                  </a:outerShdw>
                </a:effectLst>
              </a:rPr>
              <a:t> jasper; the second, sapphire; the third, a chalcedony; the fourth, an emerald</a:t>
            </a:r>
            <a:r>
              <a:rPr lang="en-US" sz="2400" b="1" dirty="0" smtClean="0">
                <a:solidFill>
                  <a:srgbClr val="FFC000"/>
                </a:solidFill>
                <a:effectLst>
                  <a:outerShdw blurRad="38100" dist="38100" dir="2700000" algn="tl">
                    <a:srgbClr val="000000">
                      <a:alpha val="43137"/>
                    </a:srgbClr>
                  </a:outerShdw>
                </a:effectLst>
              </a:rPr>
              <a:t>;”   </a:t>
            </a:r>
            <a:r>
              <a:rPr lang="en-US" sz="2400" b="1" dirty="0">
                <a:solidFill>
                  <a:srgbClr val="FFC000"/>
                </a:solidFill>
                <a:effectLst>
                  <a:outerShdw blurRad="38100" dist="38100" dir="2700000" algn="tl">
                    <a:srgbClr val="000000">
                      <a:alpha val="43137"/>
                    </a:srgbClr>
                  </a:outerShdw>
                </a:effectLst>
              </a:rPr>
              <a:t>(Revelation 21:17-19) </a:t>
            </a:r>
          </a:p>
        </p:txBody>
      </p:sp>
    </p:spTree>
    <p:extLst>
      <p:ext uri="{BB962C8B-B14F-4D97-AF65-F5344CB8AC3E}">
        <p14:creationId xmlns:p14="http://schemas.microsoft.com/office/powerpoint/2010/main" val="2164684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457200"/>
            <a:ext cx="7467600" cy="3046988"/>
          </a:xfrm>
          <a:prstGeom prst="rect">
            <a:avLst/>
          </a:prstGeom>
          <a:noFill/>
        </p:spPr>
        <p:txBody>
          <a:bodyPr wrap="square" rtlCol="0">
            <a:spAutoFit/>
          </a:bodyPr>
          <a:lstStyle/>
          <a:p>
            <a:r>
              <a:rPr lang="en-US" sz="2400" dirty="0" smtClean="0"/>
              <a:t>	</a:t>
            </a:r>
            <a:r>
              <a:rPr lang="en-US" sz="2400" dirty="0" smtClean="0">
                <a:solidFill>
                  <a:schemeClr val="accent6">
                    <a:lumMod val="20000"/>
                    <a:lumOff val="80000"/>
                  </a:schemeClr>
                </a:solidFill>
                <a:effectLst>
                  <a:outerShdw blurRad="38100" dist="38100" dir="2700000" algn="tl">
                    <a:srgbClr val="000000">
                      <a:alpha val="43137"/>
                    </a:srgbClr>
                  </a:outerShdw>
                </a:effectLst>
              </a:rPr>
              <a:t>“The </a:t>
            </a:r>
            <a:r>
              <a:rPr lang="en-US" sz="2400" dirty="0">
                <a:solidFill>
                  <a:schemeClr val="accent6">
                    <a:lumMod val="20000"/>
                    <a:lumOff val="80000"/>
                  </a:schemeClr>
                </a:solidFill>
                <a:effectLst>
                  <a:outerShdw blurRad="38100" dist="38100" dir="2700000" algn="tl">
                    <a:srgbClr val="000000">
                      <a:alpha val="43137"/>
                    </a:srgbClr>
                  </a:outerShdw>
                </a:effectLst>
              </a:rPr>
              <a:t>fifth, sardonyx; the sixth, </a:t>
            </a:r>
            <a:r>
              <a:rPr lang="en-US" sz="2400" dirty="0" err="1">
                <a:solidFill>
                  <a:schemeClr val="accent6">
                    <a:lumMod val="20000"/>
                    <a:lumOff val="80000"/>
                  </a:schemeClr>
                </a:solidFill>
                <a:effectLst>
                  <a:outerShdw blurRad="38100" dist="38100" dir="2700000" algn="tl">
                    <a:srgbClr val="000000">
                      <a:alpha val="43137"/>
                    </a:srgbClr>
                  </a:outerShdw>
                </a:effectLst>
              </a:rPr>
              <a:t>sardius</a:t>
            </a:r>
            <a:r>
              <a:rPr lang="en-US" sz="2400" dirty="0">
                <a:solidFill>
                  <a:schemeClr val="accent6">
                    <a:lumMod val="20000"/>
                    <a:lumOff val="80000"/>
                  </a:schemeClr>
                </a:solidFill>
                <a:effectLst>
                  <a:outerShdw blurRad="38100" dist="38100" dir="2700000" algn="tl">
                    <a:srgbClr val="000000">
                      <a:alpha val="43137"/>
                    </a:srgbClr>
                  </a:outerShdw>
                </a:effectLst>
              </a:rPr>
              <a:t>; the seventh, </a:t>
            </a:r>
            <a:r>
              <a:rPr lang="en-US" sz="2400" dirty="0" err="1">
                <a:solidFill>
                  <a:schemeClr val="accent6">
                    <a:lumMod val="20000"/>
                    <a:lumOff val="80000"/>
                  </a:schemeClr>
                </a:solidFill>
                <a:effectLst>
                  <a:outerShdw blurRad="38100" dist="38100" dir="2700000" algn="tl">
                    <a:srgbClr val="000000">
                      <a:alpha val="43137"/>
                    </a:srgbClr>
                  </a:outerShdw>
                </a:effectLst>
              </a:rPr>
              <a:t>chrysolite</a:t>
            </a:r>
            <a:r>
              <a:rPr lang="en-US" sz="2400" dirty="0">
                <a:solidFill>
                  <a:schemeClr val="accent6">
                    <a:lumMod val="20000"/>
                    <a:lumOff val="80000"/>
                  </a:schemeClr>
                </a:solidFill>
                <a:effectLst>
                  <a:outerShdw blurRad="38100" dist="38100" dir="2700000" algn="tl">
                    <a:srgbClr val="000000">
                      <a:alpha val="43137"/>
                    </a:srgbClr>
                  </a:outerShdw>
                </a:effectLst>
              </a:rPr>
              <a:t>; the eighth, beryl; the ninth, a topaz; the tenth, a </a:t>
            </a:r>
            <a:r>
              <a:rPr lang="en-US" sz="2400" dirty="0" err="1">
                <a:solidFill>
                  <a:schemeClr val="accent6">
                    <a:lumMod val="20000"/>
                    <a:lumOff val="80000"/>
                  </a:schemeClr>
                </a:solidFill>
                <a:effectLst>
                  <a:outerShdw blurRad="38100" dist="38100" dir="2700000" algn="tl">
                    <a:srgbClr val="000000">
                      <a:alpha val="43137"/>
                    </a:srgbClr>
                  </a:outerShdw>
                </a:effectLst>
              </a:rPr>
              <a:t>chrysoprasus</a:t>
            </a:r>
            <a:r>
              <a:rPr lang="en-US" sz="2400" dirty="0">
                <a:solidFill>
                  <a:schemeClr val="accent6">
                    <a:lumMod val="20000"/>
                    <a:lumOff val="80000"/>
                  </a:schemeClr>
                </a:solidFill>
                <a:effectLst>
                  <a:outerShdw blurRad="38100" dist="38100" dir="2700000" algn="tl">
                    <a:srgbClr val="000000">
                      <a:alpha val="43137"/>
                    </a:srgbClr>
                  </a:outerShdw>
                </a:effectLst>
              </a:rPr>
              <a:t>; the eleventh, a jacinth; the twelfth, an amethyst. And the twelve gates </a:t>
            </a:r>
            <a:r>
              <a:rPr lang="en-US" sz="2400" i="1" dirty="0">
                <a:solidFill>
                  <a:schemeClr val="accent6">
                    <a:lumMod val="20000"/>
                    <a:lumOff val="80000"/>
                  </a:schemeClr>
                </a:solidFill>
                <a:effectLst>
                  <a:outerShdw blurRad="38100" dist="38100" dir="2700000" algn="tl">
                    <a:srgbClr val="000000">
                      <a:alpha val="43137"/>
                    </a:srgbClr>
                  </a:outerShdw>
                </a:effectLst>
              </a:rPr>
              <a:t>were</a:t>
            </a:r>
            <a:r>
              <a:rPr lang="en-US" sz="2400" dirty="0">
                <a:solidFill>
                  <a:schemeClr val="accent6">
                    <a:lumMod val="20000"/>
                    <a:lumOff val="80000"/>
                  </a:schemeClr>
                </a:solidFill>
                <a:effectLst>
                  <a:outerShdw blurRad="38100" dist="38100" dir="2700000" algn="tl">
                    <a:srgbClr val="000000">
                      <a:alpha val="43137"/>
                    </a:srgbClr>
                  </a:outerShdw>
                </a:effectLst>
              </a:rPr>
              <a:t> twelve pearls; every several gate was of one pearl: and the street of the city </a:t>
            </a:r>
            <a:r>
              <a:rPr lang="en-US" sz="2400" i="1" dirty="0">
                <a:solidFill>
                  <a:schemeClr val="accent6">
                    <a:lumMod val="20000"/>
                    <a:lumOff val="80000"/>
                  </a:schemeClr>
                </a:solidFill>
                <a:effectLst>
                  <a:outerShdw blurRad="38100" dist="38100" dir="2700000" algn="tl">
                    <a:srgbClr val="000000">
                      <a:alpha val="43137"/>
                    </a:srgbClr>
                  </a:outerShdw>
                </a:effectLst>
              </a:rPr>
              <a:t>was</a:t>
            </a:r>
            <a:r>
              <a:rPr lang="en-US" sz="2400" dirty="0">
                <a:solidFill>
                  <a:schemeClr val="accent6">
                    <a:lumMod val="20000"/>
                    <a:lumOff val="80000"/>
                  </a:schemeClr>
                </a:solidFill>
                <a:effectLst>
                  <a:outerShdw blurRad="38100" dist="38100" dir="2700000" algn="tl">
                    <a:srgbClr val="000000">
                      <a:alpha val="43137"/>
                    </a:srgbClr>
                  </a:outerShdw>
                </a:effectLst>
              </a:rPr>
              <a:t> pure gold, as it were transparent glass. And I saw no temple therein: for the Lord God Almighty and the Lamb are the temple of it</a:t>
            </a:r>
            <a:r>
              <a:rPr lang="en-US" sz="2400" dirty="0" smtClean="0">
                <a:solidFill>
                  <a:schemeClr val="accent6">
                    <a:lumMod val="20000"/>
                    <a:lumOff val="80000"/>
                  </a:schemeClr>
                </a:solidFill>
                <a:effectLst>
                  <a:outerShdw blurRad="38100" dist="38100" dir="2700000" algn="tl">
                    <a:srgbClr val="000000">
                      <a:alpha val="43137"/>
                    </a:srgbClr>
                  </a:outerShdw>
                </a:effectLst>
              </a:rPr>
              <a:t>.”(</a:t>
            </a:r>
            <a:r>
              <a:rPr lang="en-US" sz="2400" dirty="0">
                <a:solidFill>
                  <a:schemeClr val="accent6">
                    <a:lumMod val="20000"/>
                    <a:lumOff val="80000"/>
                  </a:schemeClr>
                </a:solidFill>
                <a:effectLst>
                  <a:outerShdw blurRad="38100" dist="38100" dir="2700000" algn="tl">
                    <a:srgbClr val="000000">
                      <a:alpha val="43137"/>
                    </a:srgbClr>
                  </a:outerShdw>
                </a:effectLst>
              </a:rPr>
              <a:t>Revelation 21:20-22)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9836" y="3810000"/>
            <a:ext cx="4048125" cy="4048125"/>
          </a:xfrm>
          <a:prstGeom prst="rect">
            <a:avLst/>
          </a:prstGeom>
        </p:spPr>
      </p:pic>
    </p:spTree>
    <p:extLst>
      <p:ext uri="{BB962C8B-B14F-4D97-AF65-F5344CB8AC3E}">
        <p14:creationId xmlns:p14="http://schemas.microsoft.com/office/powerpoint/2010/main" val="563205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609600"/>
            <a:ext cx="6248400" cy="1569660"/>
          </a:xfrm>
          <a:prstGeom prst="rect">
            <a:avLst/>
          </a:prstGeom>
          <a:noFill/>
        </p:spPr>
        <p:txBody>
          <a:bodyPr wrap="square" rtlCol="0">
            <a:spAutoFit/>
          </a:bodyPr>
          <a:lstStyle/>
          <a:p>
            <a:r>
              <a:rPr lang="en-US" dirty="0" smtClean="0"/>
              <a:t>	</a:t>
            </a:r>
            <a:r>
              <a:rPr lang="en-US" sz="2400" dirty="0" smtClean="0">
                <a:solidFill>
                  <a:schemeClr val="accent6">
                    <a:lumMod val="20000"/>
                    <a:lumOff val="80000"/>
                  </a:schemeClr>
                </a:solidFill>
                <a:effectLst>
                  <a:outerShdw blurRad="38100" dist="38100" dir="2700000" algn="tl">
                    <a:srgbClr val="000000">
                      <a:alpha val="43137"/>
                    </a:srgbClr>
                  </a:outerShdw>
                </a:effectLst>
              </a:rPr>
              <a:t>“And </a:t>
            </a:r>
            <a:r>
              <a:rPr lang="en-US" sz="2400" dirty="0">
                <a:solidFill>
                  <a:schemeClr val="accent6">
                    <a:lumMod val="20000"/>
                    <a:lumOff val="80000"/>
                  </a:schemeClr>
                </a:solidFill>
                <a:effectLst>
                  <a:outerShdw blurRad="38100" dist="38100" dir="2700000" algn="tl">
                    <a:srgbClr val="000000">
                      <a:alpha val="43137"/>
                    </a:srgbClr>
                  </a:outerShdw>
                </a:effectLst>
              </a:rPr>
              <a:t>the city had no need of the sun, neither of the moon, to shine in it: for the glory of God did lighten it, and the Lamb </a:t>
            </a:r>
            <a:r>
              <a:rPr lang="en-US" sz="2400" i="1" dirty="0">
                <a:solidFill>
                  <a:schemeClr val="accent6">
                    <a:lumMod val="20000"/>
                    <a:lumOff val="80000"/>
                  </a:schemeClr>
                </a:solidFill>
                <a:effectLst>
                  <a:outerShdw blurRad="38100" dist="38100" dir="2700000" algn="tl">
                    <a:srgbClr val="000000">
                      <a:alpha val="43137"/>
                    </a:srgbClr>
                  </a:outerShdw>
                </a:effectLst>
              </a:rPr>
              <a:t>is</a:t>
            </a:r>
            <a:r>
              <a:rPr lang="en-US" sz="2400" dirty="0">
                <a:solidFill>
                  <a:schemeClr val="accent6">
                    <a:lumMod val="20000"/>
                    <a:lumOff val="80000"/>
                  </a:schemeClr>
                </a:solidFill>
                <a:effectLst>
                  <a:outerShdw blurRad="38100" dist="38100" dir="2700000" algn="tl">
                    <a:srgbClr val="000000">
                      <a:alpha val="43137"/>
                    </a:srgbClr>
                  </a:outerShdw>
                </a:effectLst>
              </a:rPr>
              <a:t> the light thereof</a:t>
            </a:r>
            <a:r>
              <a:rPr lang="en-US" sz="2400" dirty="0" smtClean="0">
                <a:solidFill>
                  <a:schemeClr val="accent6">
                    <a:lumMod val="20000"/>
                    <a:lumOff val="80000"/>
                  </a:schemeClr>
                </a:solidFill>
                <a:effectLst>
                  <a:outerShdw blurRad="38100" dist="38100" dir="2700000" algn="tl">
                    <a:srgbClr val="000000">
                      <a:alpha val="43137"/>
                    </a:srgbClr>
                  </a:outerShdw>
                </a:effectLst>
              </a:rPr>
              <a:t>.”  </a:t>
            </a:r>
            <a:r>
              <a:rPr lang="en-US" sz="2400" dirty="0">
                <a:solidFill>
                  <a:schemeClr val="accent6">
                    <a:lumMod val="20000"/>
                    <a:lumOff val="80000"/>
                  </a:schemeClr>
                </a:solidFill>
                <a:effectLst>
                  <a:outerShdw blurRad="38100" dist="38100" dir="2700000" algn="tl">
                    <a:srgbClr val="000000">
                      <a:alpha val="43137"/>
                    </a:srgbClr>
                  </a:outerShdw>
                </a:effectLst>
              </a:rPr>
              <a:t>(Revelation 21:23)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6900" y="2362200"/>
            <a:ext cx="5048250" cy="4038600"/>
          </a:xfrm>
          <a:prstGeom prst="rect">
            <a:avLst/>
          </a:prstGeom>
        </p:spPr>
      </p:pic>
    </p:spTree>
    <p:extLst>
      <p:ext uri="{BB962C8B-B14F-4D97-AF65-F5344CB8AC3E}">
        <p14:creationId xmlns:p14="http://schemas.microsoft.com/office/powerpoint/2010/main" val="2394080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696200" cy="2246769"/>
          </a:xfrm>
          <a:prstGeom prst="rect">
            <a:avLst/>
          </a:prstGeom>
          <a:noFill/>
        </p:spPr>
        <p:txBody>
          <a:bodyPr wrap="square" rtlCol="0">
            <a:spAutoFit/>
          </a:bodyPr>
          <a:lstStyle/>
          <a:p>
            <a:r>
              <a:rPr lang="en-US" sz="2800" dirty="0" smtClean="0"/>
              <a:t>	</a:t>
            </a:r>
            <a:r>
              <a:rPr lang="en-US" sz="2800" dirty="0" smtClean="0">
                <a:solidFill>
                  <a:schemeClr val="accent6">
                    <a:lumMod val="20000"/>
                    <a:lumOff val="80000"/>
                  </a:schemeClr>
                </a:solidFill>
                <a:effectLst>
                  <a:outerShdw blurRad="38100" dist="38100" dir="2700000" algn="tl">
                    <a:srgbClr val="000000">
                      <a:alpha val="43137"/>
                    </a:srgbClr>
                  </a:outerShdw>
                </a:effectLst>
              </a:rPr>
              <a:t>“And </a:t>
            </a:r>
            <a:r>
              <a:rPr lang="en-US" sz="2800" dirty="0">
                <a:solidFill>
                  <a:schemeClr val="accent6">
                    <a:lumMod val="20000"/>
                    <a:lumOff val="80000"/>
                  </a:schemeClr>
                </a:solidFill>
                <a:effectLst>
                  <a:outerShdw blurRad="38100" dist="38100" dir="2700000" algn="tl">
                    <a:srgbClr val="000000">
                      <a:alpha val="43137"/>
                    </a:srgbClr>
                  </a:outerShdw>
                </a:effectLst>
              </a:rPr>
              <a:t>the nations of them which are saved shall walk in the light of it: and the kings of the earth do bring their glory and honour into it. And the gates of it shall not be shut at all by day: for there shall be no night there</a:t>
            </a:r>
            <a:r>
              <a:rPr lang="en-US" sz="2800" dirty="0" smtClean="0">
                <a:solidFill>
                  <a:schemeClr val="accent6">
                    <a:lumMod val="20000"/>
                    <a:lumOff val="80000"/>
                  </a:schemeClr>
                </a:solidFill>
                <a:effectLst>
                  <a:outerShdw blurRad="38100" dist="38100" dir="2700000" algn="tl">
                    <a:srgbClr val="000000">
                      <a:alpha val="43137"/>
                    </a:srgbClr>
                  </a:outerShdw>
                </a:effectLst>
              </a:rPr>
              <a:t>.” (</a:t>
            </a:r>
            <a:r>
              <a:rPr lang="en-US" sz="2800" dirty="0">
                <a:solidFill>
                  <a:schemeClr val="accent6">
                    <a:lumMod val="20000"/>
                    <a:lumOff val="80000"/>
                  </a:schemeClr>
                </a:solidFill>
                <a:effectLst>
                  <a:outerShdw blurRad="38100" dist="38100" dir="2700000" algn="tl">
                    <a:srgbClr val="000000">
                      <a:alpha val="43137"/>
                    </a:srgbClr>
                  </a:outerShdw>
                </a:effectLst>
              </a:rPr>
              <a:t>Revelation 21:24-25)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75" y="3124200"/>
            <a:ext cx="7334250" cy="1905000"/>
          </a:xfrm>
          <a:prstGeom prst="rect">
            <a:avLst/>
          </a:prstGeom>
        </p:spPr>
      </p:pic>
    </p:spTree>
    <p:extLst>
      <p:ext uri="{BB962C8B-B14F-4D97-AF65-F5344CB8AC3E}">
        <p14:creationId xmlns:p14="http://schemas.microsoft.com/office/powerpoint/2010/main" val="4088310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99797"/>
            <a:ext cx="4114800" cy="4401205"/>
          </a:xfrm>
          <a:prstGeom prst="rect">
            <a:avLst/>
          </a:prstGeom>
          <a:noFill/>
        </p:spPr>
        <p:txBody>
          <a:bodyPr wrap="square" rtlCol="0">
            <a:spAutoFit/>
          </a:bodyPr>
          <a:lstStyle/>
          <a:p>
            <a:pPr algn="just"/>
            <a:r>
              <a:rPr lang="en-US" sz="2800" dirty="0">
                <a:solidFill>
                  <a:schemeClr val="accent6">
                    <a:lumMod val="20000"/>
                    <a:lumOff val="80000"/>
                  </a:schemeClr>
                </a:solidFill>
                <a:effectLst>
                  <a:outerShdw blurRad="38100" dist="38100" dir="2700000" algn="tl">
                    <a:srgbClr val="000000">
                      <a:alpha val="43137"/>
                    </a:srgbClr>
                  </a:outerShdw>
                </a:effectLst>
              </a:rPr>
              <a:t>	“And the nations of them which are saved shall walk in the light of it: and the kings of the earth do bring their glory and honour into it. And the gates of it shall not be shut at all by day: for there shall be no night there</a:t>
            </a:r>
            <a:r>
              <a:rPr lang="en-US" sz="2800" dirty="0" smtClean="0">
                <a:solidFill>
                  <a:schemeClr val="accent6">
                    <a:lumMod val="20000"/>
                    <a:lumOff val="80000"/>
                  </a:schemeClr>
                </a:solidFill>
                <a:effectLst>
                  <a:outerShdw blurRad="38100" dist="38100" dir="2700000" algn="tl">
                    <a:srgbClr val="000000">
                      <a:alpha val="43137"/>
                    </a:srgbClr>
                  </a:outerShdw>
                </a:effectLst>
              </a:rPr>
              <a:t>.’  </a:t>
            </a:r>
            <a:r>
              <a:rPr lang="en-US" sz="2800" dirty="0">
                <a:solidFill>
                  <a:schemeClr val="accent6">
                    <a:lumMod val="20000"/>
                    <a:lumOff val="80000"/>
                  </a:schemeClr>
                </a:solidFill>
                <a:effectLst>
                  <a:outerShdw blurRad="38100" dist="38100" dir="2700000" algn="tl">
                    <a:srgbClr val="000000">
                      <a:alpha val="43137"/>
                    </a:srgbClr>
                  </a:outerShdw>
                </a:effectLst>
              </a:rPr>
              <a:t>(Revelation 21:24-25)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1219200"/>
            <a:ext cx="3061148" cy="3962400"/>
          </a:xfrm>
          <a:prstGeom prst="rect">
            <a:avLst/>
          </a:prstGeom>
        </p:spPr>
      </p:pic>
    </p:spTree>
    <p:extLst>
      <p:ext uri="{BB962C8B-B14F-4D97-AF65-F5344CB8AC3E}">
        <p14:creationId xmlns:p14="http://schemas.microsoft.com/office/powerpoint/2010/main" val="4207886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9000" y="297120"/>
            <a:ext cx="7239000" cy="2369880"/>
          </a:xfrm>
          <a:prstGeom prst="rect">
            <a:avLst/>
          </a:prstGeom>
          <a:noFill/>
        </p:spPr>
        <p:txBody>
          <a:bodyPr wrap="square" rtlCol="0">
            <a:spAutoFit/>
          </a:bodyPr>
          <a:lstStyle/>
          <a:p>
            <a:r>
              <a:rPr lang="en-US" sz="3600" dirty="0" smtClean="0">
                <a:solidFill>
                  <a:schemeClr val="accent6">
                    <a:lumMod val="20000"/>
                    <a:lumOff val="80000"/>
                  </a:schemeClr>
                </a:solidFill>
                <a:effectLst>
                  <a:outerShdw blurRad="38100" dist="38100" dir="2700000" algn="tl">
                    <a:srgbClr val="000000">
                      <a:alpha val="43137"/>
                    </a:srgbClr>
                  </a:outerShdw>
                </a:effectLst>
              </a:rPr>
              <a:t>	</a:t>
            </a:r>
            <a:r>
              <a:rPr lang="en-US" sz="2800" dirty="0" smtClean="0">
                <a:solidFill>
                  <a:schemeClr val="accent6">
                    <a:lumMod val="20000"/>
                    <a:lumOff val="80000"/>
                  </a:schemeClr>
                </a:solidFill>
                <a:effectLst>
                  <a:outerShdw blurRad="38100" dist="38100" dir="2700000" algn="tl">
                    <a:srgbClr val="000000">
                      <a:alpha val="43137"/>
                    </a:srgbClr>
                  </a:outerShdw>
                </a:effectLst>
              </a:rPr>
              <a:t>“And </a:t>
            </a:r>
            <a:r>
              <a:rPr lang="en-US" sz="2800" dirty="0">
                <a:solidFill>
                  <a:schemeClr val="accent6">
                    <a:lumMod val="20000"/>
                    <a:lumOff val="80000"/>
                  </a:schemeClr>
                </a:solidFill>
                <a:effectLst>
                  <a:outerShdw blurRad="38100" dist="38100" dir="2700000" algn="tl">
                    <a:srgbClr val="000000">
                      <a:alpha val="43137"/>
                    </a:srgbClr>
                  </a:outerShdw>
                </a:effectLst>
              </a:rPr>
              <a:t>there shall in no wise enter into it any thing that </a:t>
            </a:r>
            <a:r>
              <a:rPr lang="en-US" sz="2800" dirty="0" err="1">
                <a:solidFill>
                  <a:schemeClr val="accent6">
                    <a:lumMod val="20000"/>
                    <a:lumOff val="80000"/>
                  </a:schemeClr>
                </a:solidFill>
                <a:effectLst>
                  <a:outerShdw blurRad="38100" dist="38100" dir="2700000" algn="tl">
                    <a:srgbClr val="000000">
                      <a:alpha val="43137"/>
                    </a:srgbClr>
                  </a:outerShdw>
                </a:effectLst>
              </a:rPr>
              <a:t>defileth</a:t>
            </a:r>
            <a:r>
              <a:rPr lang="en-US" sz="2800" dirty="0">
                <a:solidFill>
                  <a:schemeClr val="accent6">
                    <a:lumMod val="20000"/>
                    <a:lumOff val="80000"/>
                  </a:schemeClr>
                </a:solidFill>
                <a:effectLst>
                  <a:outerShdw blurRad="38100" dist="38100" dir="2700000" algn="tl">
                    <a:srgbClr val="000000">
                      <a:alpha val="43137"/>
                    </a:srgbClr>
                  </a:outerShdw>
                </a:effectLst>
              </a:rPr>
              <a:t>, neither </a:t>
            </a:r>
            <a:r>
              <a:rPr lang="en-US" sz="2800" i="1" dirty="0">
                <a:solidFill>
                  <a:schemeClr val="accent6">
                    <a:lumMod val="20000"/>
                    <a:lumOff val="80000"/>
                  </a:schemeClr>
                </a:solidFill>
                <a:effectLst>
                  <a:outerShdw blurRad="38100" dist="38100" dir="2700000" algn="tl">
                    <a:srgbClr val="000000">
                      <a:alpha val="43137"/>
                    </a:srgbClr>
                  </a:outerShdw>
                </a:effectLst>
              </a:rPr>
              <a:t>whatsoever</a:t>
            </a:r>
            <a:r>
              <a:rPr lang="en-US" sz="2800" dirty="0">
                <a:solidFill>
                  <a:schemeClr val="accent6">
                    <a:lumMod val="20000"/>
                    <a:lumOff val="80000"/>
                  </a:schemeClr>
                </a:solidFill>
                <a:effectLst>
                  <a:outerShdw blurRad="38100" dist="38100" dir="2700000" algn="tl">
                    <a:srgbClr val="000000">
                      <a:alpha val="43137"/>
                    </a:srgbClr>
                  </a:outerShdw>
                </a:effectLst>
              </a:rPr>
              <a:t> worketh abomination, or </a:t>
            </a:r>
            <a:r>
              <a:rPr lang="en-US" sz="2800" i="1" dirty="0">
                <a:solidFill>
                  <a:schemeClr val="accent6">
                    <a:lumMod val="20000"/>
                    <a:lumOff val="80000"/>
                  </a:schemeClr>
                </a:solidFill>
                <a:effectLst>
                  <a:outerShdw blurRad="38100" dist="38100" dir="2700000" algn="tl">
                    <a:srgbClr val="000000">
                      <a:alpha val="43137"/>
                    </a:srgbClr>
                  </a:outerShdw>
                </a:effectLst>
              </a:rPr>
              <a:t>maketh</a:t>
            </a:r>
            <a:r>
              <a:rPr lang="en-US" sz="2800" dirty="0">
                <a:solidFill>
                  <a:schemeClr val="accent6">
                    <a:lumMod val="20000"/>
                    <a:lumOff val="80000"/>
                  </a:schemeClr>
                </a:solidFill>
                <a:effectLst>
                  <a:outerShdw blurRad="38100" dist="38100" dir="2700000" algn="tl">
                    <a:srgbClr val="000000">
                      <a:alpha val="43137"/>
                    </a:srgbClr>
                  </a:outerShdw>
                </a:effectLst>
              </a:rPr>
              <a:t> a lie: but they which are written in the Lamb's book of life</a:t>
            </a:r>
            <a:r>
              <a:rPr lang="en-US" sz="2800" dirty="0" smtClean="0">
                <a:solidFill>
                  <a:schemeClr val="accent6">
                    <a:lumMod val="20000"/>
                    <a:lumOff val="80000"/>
                  </a:schemeClr>
                </a:solidFill>
                <a:effectLst>
                  <a:outerShdw blurRad="38100" dist="38100" dir="2700000" algn="tl">
                    <a:srgbClr val="000000">
                      <a:alpha val="43137"/>
                    </a:srgbClr>
                  </a:outerShdw>
                </a:effectLst>
              </a:rPr>
              <a:t>.”   </a:t>
            </a:r>
            <a:r>
              <a:rPr lang="en-US" sz="2800" dirty="0">
                <a:solidFill>
                  <a:schemeClr val="accent6">
                    <a:lumMod val="20000"/>
                    <a:lumOff val="80000"/>
                  </a:schemeClr>
                </a:solidFill>
                <a:effectLst>
                  <a:outerShdw blurRad="38100" dist="38100" dir="2700000" algn="tl">
                    <a:srgbClr val="000000">
                      <a:alpha val="43137"/>
                    </a:srgbClr>
                  </a:outerShdw>
                </a:effectLst>
              </a:rPr>
              <a:t>(Revelation 21:27)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2667000"/>
            <a:ext cx="4451106" cy="3810000"/>
          </a:xfrm>
          <a:prstGeom prst="rect">
            <a:avLst/>
          </a:prstGeom>
        </p:spPr>
      </p:pic>
    </p:spTree>
    <p:extLst>
      <p:ext uri="{BB962C8B-B14F-4D97-AF65-F5344CB8AC3E}">
        <p14:creationId xmlns:p14="http://schemas.microsoft.com/office/powerpoint/2010/main" val="1100420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3093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6529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 y="-1"/>
            <a:ext cx="9156700" cy="6949021"/>
          </a:xfrm>
          <a:prstGeom prst="rect">
            <a:avLst/>
          </a:prstGeom>
        </p:spPr>
      </p:pic>
      <p:sp>
        <p:nvSpPr>
          <p:cNvPr id="3" name="TextBox 2"/>
          <p:cNvSpPr txBox="1"/>
          <p:nvPr/>
        </p:nvSpPr>
        <p:spPr>
          <a:xfrm>
            <a:off x="685800" y="228600"/>
            <a:ext cx="7010400" cy="2062103"/>
          </a:xfrm>
          <a:prstGeom prst="rect">
            <a:avLst/>
          </a:prstGeom>
          <a:noFill/>
        </p:spPr>
        <p:txBody>
          <a:bodyPr wrap="square" rtlCol="0">
            <a:spAutoFit/>
          </a:bodyPr>
          <a:lstStyle/>
          <a:p>
            <a:r>
              <a:rPr lang="en-US" dirty="0" smtClean="0">
                <a:solidFill>
                  <a:schemeClr val="accent6">
                    <a:lumMod val="60000"/>
                    <a:lumOff val="40000"/>
                  </a:schemeClr>
                </a:solidFill>
              </a:rPr>
              <a:t>	</a:t>
            </a:r>
            <a:r>
              <a:rPr lang="en-US" sz="3200" dirty="0" smtClean="0">
                <a:solidFill>
                  <a:schemeClr val="accent6">
                    <a:lumMod val="60000"/>
                    <a:lumOff val="40000"/>
                  </a:schemeClr>
                </a:solidFill>
                <a:effectLst>
                  <a:outerShdw blurRad="38100" dist="38100" dir="2700000" algn="tl">
                    <a:srgbClr val="000000">
                      <a:alpha val="43137"/>
                    </a:srgbClr>
                  </a:outerShdw>
                </a:effectLst>
              </a:rPr>
              <a:t>“And I saw a new heaven and a new earth: for the first heaven and the first earth were passed away; and there was no more sea.” (Revelation 21:1) </a:t>
            </a:r>
            <a:endParaRPr lang="en-US" sz="3200" dirty="0">
              <a:solidFill>
                <a:schemeClr val="accent6">
                  <a:lumMod val="60000"/>
                  <a:lumOff val="40000"/>
                </a:schemeClr>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0" y="2895599"/>
            <a:ext cx="9131300" cy="4280395"/>
          </a:xfrm>
          <a:prstGeom prst="rect">
            <a:avLst/>
          </a:prstGeom>
        </p:spPr>
      </p:pic>
    </p:spTree>
    <p:extLst>
      <p:ext uri="{BB962C8B-B14F-4D97-AF65-F5344CB8AC3E}">
        <p14:creationId xmlns:p14="http://schemas.microsoft.com/office/powerpoint/2010/main" val="2664555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200"/>
            <a:ext cx="9144000" cy="6858000"/>
          </a:xfrm>
          <a:prstGeom prst="rect">
            <a:avLst/>
          </a:prstGeom>
        </p:spPr>
      </p:pic>
      <p:sp>
        <p:nvSpPr>
          <p:cNvPr id="3" name="TextBox 2"/>
          <p:cNvSpPr txBox="1"/>
          <p:nvPr/>
        </p:nvSpPr>
        <p:spPr>
          <a:xfrm>
            <a:off x="1041400" y="3733800"/>
            <a:ext cx="6858000" cy="1200329"/>
          </a:xfrm>
          <a:prstGeom prst="rect">
            <a:avLst/>
          </a:prstGeom>
          <a:noFill/>
        </p:spPr>
        <p:txBody>
          <a:bodyPr wrap="square" rtlCol="0">
            <a:spAutoFit/>
          </a:bodyPr>
          <a:lstStyle/>
          <a:p>
            <a:r>
              <a:rPr lang="en-US" dirty="0" smtClean="0"/>
              <a:t>	</a:t>
            </a:r>
            <a:r>
              <a:rPr lang="en-US" sz="2400" dirty="0" smtClean="0">
                <a:solidFill>
                  <a:srgbClr val="002060"/>
                </a:solidFill>
                <a:effectLst>
                  <a:outerShdw blurRad="38100" dist="38100" dir="2700000" algn="tl">
                    <a:srgbClr val="000000">
                      <a:alpha val="43137"/>
                    </a:srgbClr>
                  </a:outerShdw>
                </a:effectLst>
              </a:rPr>
              <a:t>“And I John saw the holy city, new Jerusalem, coming down from God out of heaven, prepared as a bride adorned for her husband. “ (Revelation 21:2) </a:t>
            </a:r>
            <a:endParaRPr lang="en-US" sz="24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1344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457200"/>
            <a:ext cx="6934200" cy="3970318"/>
          </a:xfrm>
          <a:prstGeom prst="rect">
            <a:avLst/>
          </a:prstGeom>
          <a:noFill/>
        </p:spPr>
        <p:txBody>
          <a:bodyPr wrap="square" rtlCol="0">
            <a:spAutoFit/>
          </a:bodyPr>
          <a:lstStyle/>
          <a:p>
            <a:r>
              <a:rPr lang="en-US" dirty="0" smtClean="0"/>
              <a:t>	</a:t>
            </a:r>
            <a:r>
              <a:rPr lang="en-US" sz="3600" dirty="0" smtClean="0">
                <a:effectLst>
                  <a:outerShdw blurRad="38100" dist="38100" dir="2700000" algn="tl">
                    <a:srgbClr val="000000">
                      <a:alpha val="43137"/>
                    </a:srgbClr>
                  </a:outerShdw>
                </a:effectLst>
              </a:rPr>
              <a:t>“And I heard a great voice out of heaven saying, Behold, the tabernacle of God </a:t>
            </a:r>
            <a:r>
              <a:rPr lang="en-US" sz="3600" i="1" dirty="0" smtClean="0">
                <a:effectLst>
                  <a:outerShdw blurRad="38100" dist="38100" dir="2700000" algn="tl">
                    <a:srgbClr val="000000">
                      <a:alpha val="43137"/>
                    </a:srgbClr>
                  </a:outerShdw>
                </a:effectLst>
              </a:rPr>
              <a:t>is</a:t>
            </a:r>
            <a:r>
              <a:rPr lang="en-US" sz="3600" dirty="0" smtClean="0">
                <a:effectLst>
                  <a:outerShdw blurRad="38100" dist="38100" dir="2700000" algn="tl">
                    <a:srgbClr val="000000">
                      <a:alpha val="43137"/>
                    </a:srgbClr>
                  </a:outerShdw>
                </a:effectLst>
              </a:rPr>
              <a:t> with men, and he will dwell with them, and they shall be his people, and God himself shall be with them, </a:t>
            </a:r>
            <a:r>
              <a:rPr lang="en-US" sz="3600" i="1" dirty="0" smtClean="0">
                <a:effectLst>
                  <a:outerShdw blurRad="38100" dist="38100" dir="2700000" algn="tl">
                    <a:srgbClr val="000000">
                      <a:alpha val="43137"/>
                    </a:srgbClr>
                  </a:outerShdw>
                </a:effectLst>
              </a:rPr>
              <a:t>and be</a:t>
            </a:r>
            <a:r>
              <a:rPr lang="en-US" sz="3600" dirty="0" smtClean="0">
                <a:effectLst>
                  <a:outerShdw blurRad="38100" dist="38100" dir="2700000" algn="tl">
                    <a:srgbClr val="000000">
                      <a:alpha val="43137"/>
                    </a:srgbClr>
                  </a:outerShdw>
                </a:effectLst>
              </a:rPr>
              <a:t> their God.”  (Revelation 21:3) </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0962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533400"/>
            <a:ext cx="6324600" cy="5016758"/>
          </a:xfrm>
          <a:prstGeom prst="rect">
            <a:avLst/>
          </a:prstGeom>
          <a:noFill/>
        </p:spPr>
        <p:txBody>
          <a:bodyPr wrap="square" rtlCol="0">
            <a:spAutoFit/>
          </a:bodyPr>
          <a:lstStyle/>
          <a:p>
            <a:r>
              <a:rPr lang="en-US" sz="3200" dirty="0" smtClean="0">
                <a:solidFill>
                  <a:schemeClr val="accent6"/>
                </a:solidFill>
                <a:effectLst>
                  <a:outerShdw blurRad="38100" dist="38100" dir="2700000" algn="tl">
                    <a:srgbClr val="000000">
                      <a:alpha val="43137"/>
                    </a:srgbClr>
                  </a:outerShdw>
                </a:effectLst>
              </a:rPr>
              <a:t>	“</a:t>
            </a:r>
            <a:r>
              <a:rPr lang="en-US" sz="3200" dirty="0" smtClean="0">
                <a:solidFill>
                  <a:schemeClr val="accent6">
                    <a:lumMod val="20000"/>
                    <a:lumOff val="80000"/>
                  </a:schemeClr>
                </a:solidFill>
                <a:effectLst>
                  <a:outerShdw blurRad="38100" dist="38100" dir="2700000" algn="tl">
                    <a:srgbClr val="000000">
                      <a:alpha val="43137"/>
                    </a:srgbClr>
                  </a:outerShdw>
                </a:effectLst>
              </a:rPr>
              <a:t>And God shall wipe away all tears from their eyes; and there shall be no more death, neither sorrow, nor crying, neither shall there be any more pain: for the former things are passed away. And he that sat upon the throne said, Behold, I make all things new. And he said unto me, Write: for these words are true and faithful.”  (Revelation 21:4-5) </a:t>
            </a:r>
            <a:endParaRPr lang="en-US" sz="3200" dirty="0">
              <a:solidFill>
                <a:schemeClr val="accent6">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3343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543800" cy="2677656"/>
          </a:xfrm>
          <a:prstGeom prst="rect">
            <a:avLst/>
          </a:prstGeom>
          <a:noFill/>
        </p:spPr>
        <p:txBody>
          <a:bodyPr wrap="square" rtlCol="0">
            <a:spAutoFit/>
          </a:bodyPr>
          <a:lstStyle/>
          <a:p>
            <a:r>
              <a:rPr lang="en-US" dirty="0" smtClean="0"/>
              <a:t>	</a:t>
            </a:r>
            <a:r>
              <a:rPr lang="en-US" sz="2800" dirty="0" smtClean="0">
                <a:effectLst>
                  <a:outerShdw blurRad="38100" dist="38100" dir="2700000" algn="tl">
                    <a:srgbClr val="000000">
                      <a:alpha val="43137"/>
                    </a:srgbClr>
                  </a:outerShdw>
                </a:effectLst>
              </a:rPr>
              <a:t>“And </a:t>
            </a:r>
            <a:r>
              <a:rPr lang="en-US" sz="2800" dirty="0">
                <a:effectLst>
                  <a:outerShdw blurRad="38100" dist="38100" dir="2700000" algn="tl">
                    <a:srgbClr val="000000">
                      <a:alpha val="43137"/>
                    </a:srgbClr>
                  </a:outerShdw>
                </a:effectLst>
              </a:rPr>
              <a:t>he said unto me, It is done. I am Alpha and Omega, the beginning and the end. I will give unto him that is athirst of the fountain of the water of life freely. He that overcometh shall inherit all things; and I will be his God, and he shall be my son</a:t>
            </a:r>
            <a:r>
              <a:rPr lang="en-US" sz="2800" dirty="0" smtClean="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(Revelation 21:6-7)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701" y="3505200"/>
            <a:ext cx="7614183" cy="2590800"/>
          </a:xfrm>
          <a:prstGeom prst="rect">
            <a:avLst/>
          </a:prstGeom>
        </p:spPr>
      </p:pic>
    </p:spTree>
    <p:extLst>
      <p:ext uri="{BB962C8B-B14F-4D97-AF65-F5344CB8AC3E}">
        <p14:creationId xmlns:p14="http://schemas.microsoft.com/office/powerpoint/2010/main" val="2287291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900" y="3810000"/>
            <a:ext cx="7467600" cy="2677656"/>
          </a:xfrm>
          <a:prstGeom prst="rect">
            <a:avLst/>
          </a:prstGeom>
          <a:noFill/>
        </p:spPr>
        <p:txBody>
          <a:bodyPr wrap="square" rtlCol="0">
            <a:spAutoFit/>
          </a:bodyPr>
          <a:lstStyle/>
          <a:p>
            <a:r>
              <a:rPr lang="en-US" sz="2800" dirty="0" smtClean="0"/>
              <a:t>	“But </a:t>
            </a:r>
            <a:r>
              <a:rPr lang="en-US" sz="2800" dirty="0"/>
              <a:t>the fearful, and unbelieving, and the abominable, and murderers, and whoremongers, and sorcerers, and idolaters, and all liars, shall have their part in the lake which burneth with fire and brimstone: which is the second death</a:t>
            </a:r>
            <a:r>
              <a:rPr lang="en-US" sz="2800" dirty="0" smtClean="0"/>
              <a:t>.” </a:t>
            </a:r>
            <a:r>
              <a:rPr lang="en-US" sz="2800" dirty="0"/>
              <a:t>(Revelation 21:8)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 y="457200"/>
            <a:ext cx="7734300" cy="3124200"/>
          </a:xfrm>
          <a:prstGeom prst="rect">
            <a:avLst/>
          </a:prstGeom>
        </p:spPr>
      </p:pic>
    </p:spTree>
    <p:extLst>
      <p:ext uri="{BB962C8B-B14F-4D97-AF65-F5344CB8AC3E}">
        <p14:creationId xmlns:p14="http://schemas.microsoft.com/office/powerpoint/2010/main" val="2170103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7924800" cy="2246769"/>
          </a:xfrm>
          <a:prstGeom prst="rect">
            <a:avLst/>
          </a:prstGeom>
          <a:noFill/>
        </p:spPr>
        <p:txBody>
          <a:bodyPr wrap="square" rtlCol="0">
            <a:spAutoFit/>
          </a:bodyPr>
          <a:lstStyle/>
          <a:p>
            <a:r>
              <a:rPr lang="en-US" sz="2800" dirty="0" smtClean="0"/>
              <a:t>	“And </a:t>
            </a:r>
            <a:r>
              <a:rPr lang="en-US" sz="2800" dirty="0"/>
              <a:t>there came unto me one of the seven angels which had the seven vials full of the seven last plagues, and talked with me, saying, Come hither, I will shew thee the bride, the Lamb's </a:t>
            </a:r>
            <a:r>
              <a:rPr lang="en-US" sz="2800" dirty="0" smtClean="0"/>
              <a:t> wife.” (</a:t>
            </a:r>
            <a:r>
              <a:rPr lang="en-US" sz="2800" dirty="0"/>
              <a:t>Revelation 21:9)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2971800"/>
            <a:ext cx="2667000" cy="3636818"/>
          </a:xfrm>
          <a:prstGeom prst="rect">
            <a:avLst/>
          </a:prstGeom>
        </p:spPr>
      </p:pic>
    </p:spTree>
    <p:extLst>
      <p:ext uri="{BB962C8B-B14F-4D97-AF65-F5344CB8AC3E}">
        <p14:creationId xmlns:p14="http://schemas.microsoft.com/office/powerpoint/2010/main" val="1870352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7543800" cy="3108543"/>
          </a:xfrm>
          <a:prstGeom prst="rect">
            <a:avLst/>
          </a:prstGeom>
          <a:noFill/>
        </p:spPr>
        <p:txBody>
          <a:bodyPr wrap="square" rtlCol="0">
            <a:spAutoFit/>
          </a:bodyPr>
          <a:lstStyle/>
          <a:p>
            <a:r>
              <a:rPr lang="en-US" dirty="0"/>
              <a:t>	</a:t>
            </a:r>
            <a:r>
              <a:rPr lang="en-US" sz="2800" dirty="0" smtClean="0"/>
              <a:t>“And </a:t>
            </a:r>
            <a:r>
              <a:rPr lang="en-US" sz="2800" dirty="0"/>
              <a:t>he carried me away in the spirit to a great and high mountain, and shewed me that great city, the holy Jerusalem, descending out of heaven from God, Having the glory of God: and her light </a:t>
            </a:r>
            <a:r>
              <a:rPr lang="en-US" sz="2800" i="1" dirty="0"/>
              <a:t>was</a:t>
            </a:r>
            <a:r>
              <a:rPr lang="en-US" sz="2800" dirty="0"/>
              <a:t> like unto a stone most precious, even like a jasper stone, clear as crystal</a:t>
            </a:r>
            <a:r>
              <a:rPr lang="en-US" sz="2800" dirty="0" smtClean="0"/>
              <a:t>;”  </a:t>
            </a:r>
            <a:r>
              <a:rPr lang="en-US" sz="2800" dirty="0"/>
              <a:t>(Revelation 21:10-11)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3641943"/>
            <a:ext cx="5687384" cy="2514600"/>
          </a:xfrm>
          <a:prstGeom prst="rect">
            <a:avLst/>
          </a:prstGeom>
        </p:spPr>
      </p:pic>
    </p:spTree>
    <p:extLst>
      <p:ext uri="{BB962C8B-B14F-4D97-AF65-F5344CB8AC3E}">
        <p14:creationId xmlns:p14="http://schemas.microsoft.com/office/powerpoint/2010/main" val="611415757"/>
      </p:ext>
    </p:extLst>
  </p:cSld>
  <p:clrMapOvr>
    <a:masterClrMapping/>
  </p:clrMapOvr>
</p:sld>
</file>

<file path=ppt/theme/theme1.xml><?xml version="1.0" encoding="utf-8"?>
<a:theme xmlns:a="http://schemas.openxmlformats.org/drawingml/2006/main" name="Office Theme">
  <a:themeElements>
    <a:clrScheme name="Custom 3">
      <a:dk1>
        <a:srgbClr val="C0504D"/>
      </a:dk1>
      <a:lt1>
        <a:sysClr val="window" lastClr="FFFFFF"/>
      </a:lt1>
      <a:dk2>
        <a:srgbClr val="D8D8D8"/>
      </a:dk2>
      <a:lt2>
        <a:srgbClr val="EEECE1"/>
      </a:lt2>
      <a:accent1>
        <a:srgbClr val="4F81BD"/>
      </a:accent1>
      <a:accent2>
        <a:srgbClr val="C0504D"/>
      </a:accent2>
      <a:accent3>
        <a:srgbClr val="31859B"/>
      </a:accent3>
      <a:accent4>
        <a:srgbClr val="8064A2"/>
      </a:accent4>
      <a:accent5>
        <a:srgbClr val="4BACC6"/>
      </a:accent5>
      <a:accent6>
        <a:srgbClr val="FFFF00"/>
      </a:accent6>
      <a:hlink>
        <a:srgbClr val="C6D9F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8</Words>
  <Application>Microsoft Office PowerPoint</Application>
  <PresentationFormat>On-screen Show (4:3)</PresentationFormat>
  <Paragraphs>19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Revelation 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Cooper</dc:creator>
  <cp:lastModifiedBy>Cooper</cp:lastModifiedBy>
  <cp:revision>14</cp:revision>
  <dcterms:created xsi:type="dcterms:W3CDTF">2014-02-06T20:09:19Z</dcterms:created>
  <dcterms:modified xsi:type="dcterms:W3CDTF">2014-02-16T16:03:37Z</dcterms:modified>
</cp:coreProperties>
</file>