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5" r:id="rId3"/>
    <p:sldMasterId id="2147483687" r:id="rId4"/>
    <p:sldMasterId id="2147483689"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98" autoAdjust="0"/>
  </p:normalViewPr>
  <p:slideViewPr>
    <p:cSldViewPr>
      <p:cViewPr varScale="1">
        <p:scale>
          <a:sx n="43" d="100"/>
          <a:sy n="43"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68086"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defTabSz="1095376" rtl="0" eaLnBrk="1" fontAlgn="base" hangingPunct="1">
              <a:lnSpc>
                <a:spcPct val="90000"/>
              </a:lnSpc>
              <a:spcBef>
                <a:spcPct val="0"/>
              </a:spcBef>
              <a:spcAft>
                <a:spcPct val="0"/>
              </a:spcAft>
              <a:buClr>
                <a:schemeClr val="tx2"/>
              </a:buClr>
              <a:buSzPct val="95000"/>
              <a:buFont typeface="Arial" pitchFamily="34" charset="0"/>
              <a:buNone/>
              <a:defRPr lang="en-US" sz="12000" b="1" kern="1200" spc="-770" dirty="0" smtClean="0">
                <a:ln w="11430"/>
                <a:gradFill>
                  <a:gsLst>
                    <a:gs pos="0">
                      <a:schemeClr val="tx2"/>
                    </a:gs>
                    <a:gs pos="37000">
                      <a:schemeClr val="accent5">
                        <a:lumMod val="60000"/>
                        <a:lumOff val="40000"/>
                      </a:schemeClr>
                    </a:gs>
                    <a:gs pos="85000">
                      <a:srgbClr val="F87F06"/>
                    </a:gs>
                  </a:gsLst>
                  <a:lin ang="5400000"/>
                </a:gradFill>
                <a:effectLst>
                  <a:outerShdw blurRad="50800" dist="39000" dir="5460000" algn="tl">
                    <a:srgbClr val="000000">
                      <a:alpha val="38000"/>
                    </a:srgbClr>
                  </a:outerShdw>
                </a:effectLst>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68086"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defTabSz="1095376" rtl="0" eaLnBrk="1" fontAlgn="base" hangingPunct="1">
              <a:lnSpc>
                <a:spcPct val="90000"/>
              </a:lnSpc>
              <a:spcBef>
                <a:spcPct val="0"/>
              </a:spcBef>
              <a:spcAft>
                <a:spcPct val="0"/>
              </a:spcAft>
              <a:buClr>
                <a:schemeClr val="tx2"/>
              </a:buClr>
              <a:buSzPct val="95000"/>
              <a:buFont typeface="Arial" pitchFamily="34" charset="0"/>
              <a:buNone/>
              <a:defRPr lang="en-US" sz="12000" b="1" kern="1200" spc="-770" dirty="0" smtClean="0">
                <a:ln w="11430"/>
                <a:gradFill>
                  <a:gsLst>
                    <a:gs pos="0">
                      <a:schemeClr val="tx2"/>
                    </a:gs>
                    <a:gs pos="37000">
                      <a:schemeClr val="accent5">
                        <a:lumMod val="60000"/>
                        <a:lumOff val="40000"/>
                      </a:schemeClr>
                    </a:gs>
                    <a:gs pos="85000">
                      <a:srgbClr val="F87F06"/>
                    </a:gs>
                  </a:gsLst>
                  <a:lin ang="5400000"/>
                </a:gradFill>
                <a:effectLst>
                  <a:outerShdw blurRad="50800" dist="39000" dir="5460000" algn="tl">
                    <a:srgbClr val="000000">
                      <a:alpha val="38000"/>
                    </a:srgbClr>
                  </a:outerShdw>
                </a:effectLst>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732AEB-7EEF-4F1E-8437-35D4CECA3C73}" type="datetimeFigureOut">
              <a:rPr lang="en-US" smtClean="0"/>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293B4-ED76-44DA-A1AD-DE7A721279D3}" type="slidenum">
              <a:rPr lang="en-US" smtClean="0"/>
              <a:t>‹#›</a:t>
            </a:fld>
            <a:endParaRPr lang="en-US"/>
          </a:p>
        </p:txBody>
      </p:sp>
    </p:spTree>
    <p:extLst>
      <p:ext uri="{BB962C8B-B14F-4D97-AF65-F5344CB8AC3E}">
        <p14:creationId xmlns:p14="http://schemas.microsoft.com/office/powerpoint/2010/main" val="334486968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732AEB-7EEF-4F1E-8437-35D4CECA3C73}" type="datetimeFigureOut">
              <a:rPr lang="en-US" smtClean="0"/>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293B4-ED76-44DA-A1AD-DE7A721279D3}" type="slidenum">
              <a:rPr lang="en-US" smtClean="0"/>
              <a:t>‹#›</a:t>
            </a:fld>
            <a:endParaRPr lang="en-US"/>
          </a:p>
        </p:txBody>
      </p:sp>
    </p:spTree>
    <p:extLst>
      <p:ext uri="{BB962C8B-B14F-4D97-AF65-F5344CB8AC3E}">
        <p14:creationId xmlns:p14="http://schemas.microsoft.com/office/powerpoint/2010/main" val="996443646"/>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732AEB-7EEF-4F1E-8437-35D4CECA3C73}" type="datetimeFigureOut">
              <a:rPr lang="en-US" smtClean="0"/>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293B4-ED76-44DA-A1AD-DE7A721279D3}" type="slidenum">
              <a:rPr lang="en-US" smtClean="0"/>
              <a:t>‹#›</a:t>
            </a:fld>
            <a:endParaRPr lang="en-US"/>
          </a:p>
        </p:txBody>
      </p:sp>
    </p:spTree>
    <p:extLst>
      <p:ext uri="{BB962C8B-B14F-4D97-AF65-F5344CB8AC3E}">
        <p14:creationId xmlns:p14="http://schemas.microsoft.com/office/powerpoint/2010/main" val="10820846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732AEB-7EEF-4F1E-8437-35D4CECA3C73}" type="datetimeFigureOut">
              <a:rPr lang="en-US" smtClean="0"/>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293B4-ED76-44DA-A1AD-DE7A721279D3}" type="slidenum">
              <a:rPr lang="en-US" smtClean="0"/>
              <a:t>‹#›</a:t>
            </a:fld>
            <a:endParaRPr lang="en-US"/>
          </a:p>
        </p:txBody>
      </p:sp>
    </p:spTree>
    <p:extLst>
      <p:ext uri="{BB962C8B-B14F-4D97-AF65-F5344CB8AC3E}">
        <p14:creationId xmlns:p14="http://schemas.microsoft.com/office/powerpoint/2010/main" val="120916331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732AEB-7EEF-4F1E-8437-35D4CECA3C73}" type="datetimeFigureOut">
              <a:rPr lang="en-US" smtClean="0"/>
              <a:t>11/8/2013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0293B4-ED76-44DA-A1AD-DE7A721279D3}" type="slidenum">
              <a:rPr lang="en-US" smtClean="0"/>
              <a:t>‹#›</a:t>
            </a:fld>
            <a:endParaRPr lang="en-US"/>
          </a:p>
        </p:txBody>
      </p:sp>
    </p:spTree>
    <p:extLst>
      <p:ext uri="{BB962C8B-B14F-4D97-AF65-F5344CB8AC3E}">
        <p14:creationId xmlns:p14="http://schemas.microsoft.com/office/powerpoint/2010/main" val="4270554619"/>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732AEB-7EEF-4F1E-8437-35D4CECA3C73}" type="datetimeFigureOut">
              <a:rPr lang="en-US" smtClean="0"/>
              <a:t>11/8/2013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0293B4-ED76-44DA-A1AD-DE7A721279D3}" type="slidenum">
              <a:rPr lang="en-US" smtClean="0"/>
              <a:t>‹#›</a:t>
            </a:fld>
            <a:endParaRPr lang="en-US"/>
          </a:p>
        </p:txBody>
      </p:sp>
    </p:spTree>
    <p:extLst>
      <p:ext uri="{BB962C8B-B14F-4D97-AF65-F5344CB8AC3E}">
        <p14:creationId xmlns:p14="http://schemas.microsoft.com/office/powerpoint/2010/main" val="171770594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732AEB-7EEF-4F1E-8437-35D4CECA3C73}" type="datetimeFigureOut">
              <a:rPr lang="en-US" smtClean="0"/>
              <a:t>11/8/2013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0293B4-ED76-44DA-A1AD-DE7A721279D3}" type="slidenum">
              <a:rPr lang="en-US" smtClean="0"/>
              <a:t>‹#›</a:t>
            </a:fld>
            <a:endParaRPr lang="en-US"/>
          </a:p>
        </p:txBody>
      </p:sp>
    </p:spTree>
    <p:extLst>
      <p:ext uri="{BB962C8B-B14F-4D97-AF65-F5344CB8AC3E}">
        <p14:creationId xmlns:p14="http://schemas.microsoft.com/office/powerpoint/2010/main" val="2034906795"/>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732AEB-7EEF-4F1E-8437-35D4CECA3C73}" type="datetimeFigureOut">
              <a:rPr lang="en-US" smtClean="0"/>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293B4-ED76-44DA-A1AD-DE7A721279D3}" type="slidenum">
              <a:rPr lang="en-US" smtClean="0"/>
              <a:t>‹#›</a:t>
            </a:fld>
            <a:endParaRPr lang="en-US"/>
          </a:p>
        </p:txBody>
      </p:sp>
    </p:spTree>
    <p:extLst>
      <p:ext uri="{BB962C8B-B14F-4D97-AF65-F5344CB8AC3E}">
        <p14:creationId xmlns:p14="http://schemas.microsoft.com/office/powerpoint/2010/main" val="1082400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732AEB-7EEF-4F1E-8437-35D4CECA3C73}" type="datetimeFigureOut">
              <a:rPr lang="en-US" smtClean="0"/>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293B4-ED76-44DA-A1AD-DE7A721279D3}" type="slidenum">
              <a:rPr lang="en-US" smtClean="0"/>
              <a:t>‹#›</a:t>
            </a:fld>
            <a:endParaRPr lang="en-US"/>
          </a:p>
        </p:txBody>
      </p:sp>
    </p:spTree>
    <p:extLst>
      <p:ext uri="{BB962C8B-B14F-4D97-AF65-F5344CB8AC3E}">
        <p14:creationId xmlns:p14="http://schemas.microsoft.com/office/powerpoint/2010/main" val="4137744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732AEB-7EEF-4F1E-8437-35D4CECA3C73}" type="datetimeFigureOut">
              <a:rPr lang="en-US" smtClean="0"/>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293B4-ED76-44DA-A1AD-DE7A721279D3}" type="slidenum">
              <a:rPr lang="en-US" smtClean="0"/>
              <a:t>‹#›</a:t>
            </a:fld>
            <a:endParaRPr lang="en-US"/>
          </a:p>
        </p:txBody>
      </p:sp>
    </p:spTree>
    <p:extLst>
      <p:ext uri="{BB962C8B-B14F-4D97-AF65-F5344CB8AC3E}">
        <p14:creationId xmlns:p14="http://schemas.microsoft.com/office/powerpoint/2010/main" val="10507220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732AEB-7EEF-4F1E-8437-35D4CECA3C73}" type="datetimeFigureOut">
              <a:rPr lang="en-US" smtClean="0"/>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293B4-ED76-44DA-A1AD-DE7A721279D3}" type="slidenum">
              <a:rPr lang="en-US" smtClean="0"/>
              <a:t>‹#›</a:t>
            </a:fld>
            <a:endParaRPr lang="en-US"/>
          </a:p>
        </p:txBody>
      </p:sp>
    </p:spTree>
    <p:extLst>
      <p:ext uri="{BB962C8B-B14F-4D97-AF65-F5344CB8AC3E}">
        <p14:creationId xmlns:p14="http://schemas.microsoft.com/office/powerpoint/2010/main" val="13245578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hrink Text Over Pictur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ound Diagonal Corner Rectangle 7"/>
          <p:cNvSpPr/>
          <p:nvPr/>
        </p:nvSpPr>
        <p:spPr>
          <a:xfrm>
            <a:off x="0" y="0"/>
            <a:ext cx="9144000" cy="6858000"/>
          </a:xfrm>
          <a:prstGeom prst="round2DiagRect">
            <a:avLst>
              <a:gd name="adj1" fmla="val 6945"/>
              <a:gd name="adj2" fmla="val 0"/>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0" y="0"/>
            <a:ext cx="9144000" cy="6858000"/>
          </a:xfrm>
          <a:prstGeom prst="round2DiagRect">
            <a:avLst>
              <a:gd name="adj1" fmla="val 6945"/>
              <a:gd name="adj2" fmla="val 0"/>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0" hasCustomPrompt="1"/>
          </p:nvPr>
        </p:nvSpPr>
        <p:spPr>
          <a:xfrm>
            <a:off x="480060" y="666750"/>
            <a:ext cx="3383280" cy="2266950"/>
          </a:xfrm>
          <a:prstGeom prst="rect">
            <a:avLst/>
          </a:prstGeom>
          <a:noFill/>
        </p:spPr>
        <p:txBody>
          <a:bodyPr lIns="182880" tIns="182880" rIns="182880" bIns="182880" anchor="ctr">
            <a:noAutofit/>
          </a:bodyPr>
          <a:lstStyle>
            <a:lvl1pPr marL="0" indent="0" algn="ctr">
              <a:buNone/>
              <a:defRPr sz="2800" baseline="0"/>
            </a:lvl1pPr>
            <a:lvl2pPr marL="0" indent="0">
              <a:buNone/>
              <a:defRPr sz="2800"/>
            </a:lvl2pPr>
            <a:lvl3pPr marL="0" indent="0">
              <a:buNone/>
              <a:defRPr sz="2800"/>
            </a:lvl3pPr>
            <a:lvl4pPr marL="0" indent="0">
              <a:buNone/>
              <a:defRPr sz="2800"/>
            </a:lvl4pPr>
            <a:lvl5pPr marL="0" indent="0">
              <a:buNone/>
              <a:defRPr sz="2800"/>
            </a:lvl5pPr>
          </a:lstStyle>
          <a:p>
            <a:pPr lvl="0"/>
            <a:r>
              <a:rPr lang="en-US" dirty="0" smtClean="0"/>
              <a:t>Click to enter first statement</a:t>
            </a:r>
          </a:p>
        </p:txBody>
      </p:sp>
      <p:sp>
        <p:nvSpPr>
          <p:cNvPr id="7" name="Text Placeholder 5"/>
          <p:cNvSpPr>
            <a:spLocks noGrp="1"/>
          </p:cNvSpPr>
          <p:nvPr>
            <p:ph type="body" sz="quarter" idx="11" hasCustomPrompt="1"/>
          </p:nvPr>
        </p:nvSpPr>
        <p:spPr>
          <a:xfrm>
            <a:off x="480060" y="3895725"/>
            <a:ext cx="3383280" cy="2266950"/>
          </a:xfrm>
          <a:prstGeom prst="rect">
            <a:avLst/>
          </a:prstGeom>
          <a:noFill/>
        </p:spPr>
        <p:txBody>
          <a:bodyPr lIns="182880" tIns="182880" rIns="182880" bIns="182880" anchor="ctr">
            <a:noAutofit/>
          </a:bodyPr>
          <a:lstStyle>
            <a:lvl1pPr marL="0" indent="0" algn="ctr">
              <a:buNone/>
              <a:defRPr sz="2800" baseline="0">
                <a:solidFill>
                  <a:schemeClr val="bg1"/>
                </a:solidFill>
              </a:defRPr>
            </a:lvl1pPr>
            <a:lvl2pPr marL="0" indent="0">
              <a:buNone/>
              <a:defRPr sz="2800"/>
            </a:lvl2pPr>
            <a:lvl3pPr marL="0" indent="0">
              <a:buNone/>
              <a:defRPr sz="2800"/>
            </a:lvl3pPr>
            <a:lvl4pPr marL="0" indent="0">
              <a:buNone/>
              <a:defRPr sz="2800"/>
            </a:lvl4pPr>
            <a:lvl5pPr marL="0" indent="0">
              <a:buNone/>
              <a:defRPr sz="2800"/>
            </a:lvl5pPr>
          </a:lstStyle>
          <a:p>
            <a:pPr lvl="0"/>
            <a:r>
              <a:rPr lang="en-US" dirty="0" smtClean="0"/>
              <a:t>Click to enter second statement</a:t>
            </a:r>
          </a:p>
        </p:txBody>
      </p:sp>
      <p:sp>
        <p:nvSpPr>
          <p:cNvPr id="12" name="Rectangle 11"/>
          <p:cNvSpPr/>
          <p:nvPr/>
        </p:nvSpPr>
        <p:spPr>
          <a:xfrm>
            <a:off x="9301469" y="10886"/>
            <a:ext cx="1390005"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1600" dirty="0" smtClean="0">
                <a:solidFill>
                  <a:prstClr val="white">
                    <a:lumMod val="50000"/>
                  </a:prstClr>
                </a:solidFill>
                <a:latin typeface="Calibri Light" panose="020F0302020204030204" pitchFamily="34" charset="0"/>
                <a:cs typeface="Calibri" panose="020F0502020204030204" pitchFamily="34" charset="0"/>
              </a:rPr>
              <a:t>Edit the text with your own short phrases. </a:t>
            </a:r>
          </a:p>
          <a:p>
            <a:pPr marL="0" marR="0" indent="0" algn="l" defTabSz="914400" rtl="0" eaLnBrk="1" fontAlgn="auto" latinLnBrk="0" hangingPunct="1">
              <a:lnSpc>
                <a:spcPct val="100000"/>
              </a:lnSpc>
              <a:spcBef>
                <a:spcPts val="600"/>
              </a:spcBef>
              <a:spcAft>
                <a:spcPts val="0"/>
              </a:spcAft>
              <a:buClrTx/>
              <a:buSzTx/>
              <a:buFontTx/>
              <a:buNone/>
              <a:tabLst/>
              <a:defRPr/>
            </a:pPr>
            <a:r>
              <a:rPr lang="en-US" sz="1600" dirty="0" smtClean="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a:p>
            <a:pPr>
              <a:spcBef>
                <a:spcPts val="600"/>
              </a:spcBef>
            </a:pPr>
            <a:r>
              <a:rPr lang="en-US" sz="1600" dirty="0" smtClean="0">
                <a:solidFill>
                  <a:prstClr val="white">
                    <a:lumMod val="50000"/>
                  </a:prstClr>
                </a:solidFill>
                <a:latin typeface="Calibri Light" panose="020F0302020204030204" pitchFamily="34" charset="0"/>
                <a:cs typeface="Calibri" panose="020F0502020204030204" pitchFamily="34" charset="0"/>
              </a:rPr>
              <a:t>To</a:t>
            </a:r>
            <a:r>
              <a:rPr lang="en-US" sz="1600" baseline="0" dirty="0" smtClean="0">
                <a:solidFill>
                  <a:prstClr val="white">
                    <a:lumMod val="50000"/>
                  </a:prstClr>
                </a:solidFill>
                <a:latin typeface="Calibri Light" panose="020F0302020204030204" pitchFamily="34" charset="0"/>
                <a:cs typeface="Calibri" panose="020F0502020204030204" pitchFamily="34" charset="0"/>
              </a:rPr>
              <a:t> change the background image, on the Design tab of the ribbon, click Format Background,</a:t>
            </a:r>
            <a:r>
              <a:rPr lang="en-US" sz="1600" dirty="0" smtClean="0">
                <a:solidFill>
                  <a:prstClr val="white">
                    <a:lumMod val="50000"/>
                  </a:prstClr>
                </a:solidFill>
                <a:latin typeface="Calibri Light" panose="020F0302020204030204" pitchFamily="34" charset="0"/>
                <a:cs typeface="Calibri" panose="020F0502020204030204" pitchFamily="34" charset="0"/>
              </a:rPr>
              <a:t> and then </a:t>
            </a:r>
            <a:r>
              <a:rPr lang="en-US" sz="1600" baseline="0" dirty="0" smtClean="0">
                <a:solidFill>
                  <a:prstClr val="white">
                    <a:lumMod val="50000"/>
                  </a:prstClr>
                </a:solidFill>
                <a:latin typeface="Calibri Light" panose="020F0302020204030204" pitchFamily="34" charset="0"/>
                <a:cs typeface="Calibri" panose="020F0502020204030204" pitchFamily="34" charset="0"/>
              </a:rPr>
              <a:t>Insert picture from File.</a:t>
            </a:r>
          </a:p>
          <a:p>
            <a:pPr>
              <a:spcBef>
                <a:spcPts val="600"/>
              </a:spcBef>
            </a:pPr>
            <a:r>
              <a:rPr lang="en-US" sz="1600" baseline="0" dirty="0" smtClean="0">
                <a:solidFill>
                  <a:prstClr val="white">
                    <a:lumMod val="50000"/>
                  </a:prstClr>
                </a:solidFill>
                <a:latin typeface="Calibri Light" panose="020F0302020204030204" pitchFamily="34" charset="0"/>
                <a:cs typeface="Calibri" panose="020F0502020204030204" pitchFamily="34" charset="0"/>
              </a:rPr>
              <a:t>Sample picture courtesy of Bill Staples.</a:t>
            </a:r>
          </a:p>
        </p:txBody>
      </p:sp>
    </p:spTree>
    <p:extLst>
      <p:ext uri="{BB962C8B-B14F-4D97-AF65-F5344CB8AC3E}">
        <p14:creationId xmlns:p14="http://schemas.microsoft.com/office/powerpoint/2010/main" val="155892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500"/>
                                  </p:stCondLst>
                                  <p:childTnLst>
                                    <p:animScale>
                                      <p:cBhvr>
                                        <p:cTn id="6" dur="2000" fill="hold"/>
                                        <p:tgtEl>
                                          <p:spTgt spid="9"/>
                                        </p:tgtEl>
                                      </p:cBhvr>
                                      <p:by x="37000" y="37000"/>
                                    </p:animScale>
                                  </p:childTnLst>
                                </p:cTn>
                              </p:par>
                              <p:par>
                                <p:cTn id="7" presetID="35" presetClass="path" presetSubtype="0" accel="50000" decel="50000" fill="hold" grpId="1" nodeType="withEffect">
                                  <p:stCondLst>
                                    <p:cond delay="1500"/>
                                  </p:stCondLst>
                                  <p:childTnLst>
                                    <p:animMotion origin="layout" path="M 0 0 L -0.2625 0.23333 " pathEditMode="relative" rAng="0" ptsTypes="AA">
                                      <p:cBhvr>
                                        <p:cTn id="8" dur="1000" fill="hold"/>
                                        <p:tgtEl>
                                          <p:spTgt spid="9"/>
                                        </p:tgtEl>
                                        <p:attrNameLst>
                                          <p:attrName>ppt_x</p:attrName>
                                          <p:attrName>ppt_y</p:attrName>
                                        </p:attrNameLst>
                                      </p:cBhvr>
                                      <p:rCtr x="-13125" y="11667"/>
                                    </p:animMotion>
                                  </p:childTnLst>
                                </p:cTn>
                              </p:par>
                              <p:par>
                                <p:cTn id="9" presetID="6" presetClass="emph" presetSubtype="0" fill="hold" grpId="0" nodeType="withEffect">
                                  <p:stCondLst>
                                    <p:cond delay="500"/>
                                  </p:stCondLst>
                                  <p:childTnLst>
                                    <p:animScale>
                                      <p:cBhvr>
                                        <p:cTn id="10" dur="2000" fill="hold"/>
                                        <p:tgtEl>
                                          <p:spTgt spid="8"/>
                                        </p:tgtEl>
                                      </p:cBhvr>
                                      <p:by x="37000" y="37000"/>
                                    </p:animScale>
                                  </p:childTnLst>
                                </p:cTn>
                              </p:par>
                              <p:par>
                                <p:cTn id="11" presetID="35" presetClass="path" presetSubtype="0" accel="50000" decel="50000" fill="hold" grpId="1" nodeType="withEffect">
                                  <p:stCondLst>
                                    <p:cond delay="1500"/>
                                  </p:stCondLst>
                                  <p:childTnLst>
                                    <p:animMotion origin="layout" path="M 0 0 L -0.2625 -0.23333 " pathEditMode="relative" rAng="0" ptsTypes="AA">
                                      <p:cBhvr>
                                        <p:cTn id="12" dur="1000" fill="hold"/>
                                        <p:tgtEl>
                                          <p:spTgt spid="8"/>
                                        </p:tgtEl>
                                        <p:attrNameLst>
                                          <p:attrName>ppt_x</p:attrName>
                                          <p:attrName>ppt_y</p:attrName>
                                        </p:attrNameLst>
                                      </p:cBhvr>
                                      <p:rCtr x="-13125" y="-11667"/>
                                    </p:animMotion>
                                  </p:childTnLst>
                                </p:cTn>
                              </p:par>
                            </p:childTnLst>
                          </p:cTn>
                        </p:par>
                        <p:par>
                          <p:cTn id="13" fill="hold">
                            <p:stCondLst>
                              <p:cond delay="2500"/>
                            </p:stCondLst>
                            <p:childTnLst>
                              <p:par>
                                <p:cTn id="14" presetID="10" presetClass="entr" presetSubtype="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1000"/>
                                        <p:tgtEl>
                                          <p:spTgt spid="6">
                                            <p:txEl>
                                              <p:pRg st="0" end="0"/>
                                            </p:txEl>
                                          </p:spTgt>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childTnLst>
                </p:cTn>
              </p:par>
            </p:tnLst>
          </p:tmpl>
        </p:tmplLst>
      </p:bldP>
      <p:bldP spid="7" grpId="0" build="p">
        <p:tmplLst>
          <p:tmpl lvl="1">
            <p:tnLst>
              <p:par>
                <p:cTn presetID="10" presetClass="entr" presetSubtype="0" fill="hold" nodeType="withEffect">
                  <p:stCondLst>
                    <p:cond delay="5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6"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4.xml"/><Relationship Id="rId1" Type="http://schemas.openxmlformats.org/officeDocument/2006/relationships/slideLayout" Target="../slideLayouts/slideLayout25.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4"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slidebakbar2.png"/>
          <p:cNvPicPr>
            <a:picLocks noChangeAspect="1"/>
          </p:cNvPicPr>
          <p:nvPr/>
        </p:nvPicPr>
        <p:blipFill>
          <a:blip r:embed="rId14"/>
          <a:stretch>
            <a:fillRect/>
          </a:stretch>
        </p:blipFill>
        <p:spPr>
          <a:xfrm>
            <a:off x="0" y="6238776"/>
            <a:ext cx="9144000" cy="619224"/>
          </a:xfrm>
          <a:prstGeom prst="rect">
            <a:avLst/>
          </a:prstGeom>
        </p:spPr>
      </p:pic>
    </p:spTree>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8"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732AEB-7EEF-4F1E-8437-35D4CECA3C73}" type="datetimeFigureOut">
              <a:rPr lang="en-US" smtClean="0"/>
              <a:t>11/8/2013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293B4-ED76-44DA-A1AD-DE7A721279D3}" type="slidenum">
              <a:rPr lang="en-US" smtClean="0"/>
              <a:t>‹#›</a:t>
            </a:fld>
            <a:endParaRPr lang="en-US"/>
          </a:p>
        </p:txBody>
      </p:sp>
    </p:spTree>
    <p:extLst>
      <p:ext uri="{BB962C8B-B14F-4D97-AF65-F5344CB8AC3E}">
        <p14:creationId xmlns:p14="http://schemas.microsoft.com/office/powerpoint/2010/main" val="93140529"/>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ransition>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5.jp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32.xml"/><Relationship Id="rId5" Type="http://schemas.openxmlformats.org/officeDocument/2006/relationships/image" Target="../media/image29.jpg"/><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048000"/>
            <a:ext cx="6858000" cy="685800"/>
          </a:xfrm>
        </p:spPr>
        <p:txBody>
          <a:bodyPr>
            <a:noAutofit/>
          </a:bodyPr>
          <a:lstStyle/>
          <a:p>
            <a:r>
              <a:rPr lang="en-US" sz="4400" dirty="0" smtClean="0">
                <a:solidFill>
                  <a:schemeClr val="accent4">
                    <a:lumMod val="40000"/>
                    <a:lumOff val="60000"/>
                  </a:schemeClr>
                </a:solidFill>
              </a:rPr>
              <a:t>The Beast and the False Prophet</a:t>
            </a:r>
            <a:endParaRPr lang="en-US" sz="4400" dirty="0">
              <a:solidFill>
                <a:schemeClr val="accent4">
                  <a:lumMod val="40000"/>
                  <a:lumOff val="60000"/>
                </a:schemeClr>
              </a:solidFill>
            </a:endParaRPr>
          </a:p>
        </p:txBody>
      </p:sp>
      <p:sp>
        <p:nvSpPr>
          <p:cNvPr id="7" name="Rectangle 6"/>
          <p:cNvSpPr/>
          <p:nvPr/>
        </p:nvSpPr>
        <p:spPr>
          <a:xfrm>
            <a:off x="925182" y="1600200"/>
            <a:ext cx="7237880" cy="1015663"/>
          </a:xfrm>
          <a:prstGeom prst="rect">
            <a:avLst/>
          </a:prstGeom>
          <a:noFill/>
        </p:spPr>
        <p:txBody>
          <a:bodyPr wrap="none" lIns="91440" tIns="45720" rIns="91440" bIns="45720">
            <a:spAutoFit/>
          </a:bodyPr>
          <a:lstStyle/>
          <a:p>
            <a:pPr algn="ctr"/>
            <a:r>
              <a:rPr lang="en-US" sz="60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Revelation Chapter 13</a:t>
            </a:r>
            <a:endParaRPr lang="en-US" sz="60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91967077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2218" y="304800"/>
            <a:ext cx="7010400" cy="2554545"/>
          </a:xfrm>
          <a:prstGeom prst="rect">
            <a:avLst/>
          </a:prstGeom>
          <a:noFill/>
        </p:spPr>
        <p:txBody>
          <a:bodyPr wrap="square" rtlCol="0">
            <a:spAutoFit/>
          </a:bodyPr>
          <a:lstStyle/>
          <a:p>
            <a:r>
              <a:rPr lang="en-US" dirty="0"/>
              <a:t>	</a:t>
            </a:r>
            <a:r>
              <a:rPr lang="en-US" sz="3200" dirty="0"/>
              <a:t>And there was given unto him a mouth speaking great things and blasphemies; and power was given unto him to continue forty </a:t>
            </a:r>
            <a:r>
              <a:rPr lang="en-US" sz="3200" i="1" dirty="0"/>
              <a:t>and</a:t>
            </a:r>
            <a:r>
              <a:rPr lang="en-US" sz="3200" dirty="0"/>
              <a:t> two months. (Revelation 13:5)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1248" y="2893981"/>
            <a:ext cx="4692339" cy="3169980"/>
          </a:xfrm>
          <a:prstGeom prst="rect">
            <a:avLst/>
          </a:prstGeom>
        </p:spPr>
      </p:pic>
      <p:sp>
        <p:nvSpPr>
          <p:cNvPr id="4" name="TextBox 3"/>
          <p:cNvSpPr txBox="1"/>
          <p:nvPr/>
        </p:nvSpPr>
        <p:spPr>
          <a:xfrm>
            <a:off x="838200" y="6029325"/>
            <a:ext cx="7620000" cy="523220"/>
          </a:xfrm>
          <a:prstGeom prst="rect">
            <a:avLst/>
          </a:prstGeom>
          <a:noFill/>
        </p:spPr>
        <p:txBody>
          <a:bodyPr wrap="square" rtlCol="0">
            <a:spAutoFit/>
          </a:bodyPr>
          <a:lstStyle/>
          <a:p>
            <a:r>
              <a:rPr lang="en-US" sz="2800" dirty="0" smtClean="0">
                <a:solidFill>
                  <a:schemeClr val="accent1">
                    <a:lumMod val="20000"/>
                    <a:lumOff val="80000"/>
                  </a:schemeClr>
                </a:solidFill>
              </a:rPr>
              <a:t>The Antichrist will increase in power for 3 ½  years</a:t>
            </a:r>
            <a:endParaRPr lang="en-US" sz="2800" dirty="0">
              <a:solidFill>
                <a:schemeClr val="accent1">
                  <a:lumMod val="20000"/>
                  <a:lumOff val="80000"/>
                </a:schemeClr>
              </a:solidFill>
            </a:endParaRPr>
          </a:p>
        </p:txBody>
      </p:sp>
    </p:spTree>
    <p:extLst>
      <p:ext uri="{BB962C8B-B14F-4D97-AF65-F5344CB8AC3E}">
        <p14:creationId xmlns:p14="http://schemas.microsoft.com/office/powerpoint/2010/main" val="215826334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80736"/>
            <a:ext cx="4241804" cy="5410464"/>
          </a:xfrm>
          <a:prstGeom prst="rect">
            <a:avLst/>
          </a:prstGeom>
        </p:spPr>
      </p:pic>
      <p:sp>
        <p:nvSpPr>
          <p:cNvPr id="3" name="Oval Callout 2"/>
          <p:cNvSpPr/>
          <p:nvPr/>
        </p:nvSpPr>
        <p:spPr>
          <a:xfrm rot="4916811">
            <a:off x="4108779" y="403068"/>
            <a:ext cx="1231242" cy="340003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612153" y="1626033"/>
            <a:ext cx="2895600" cy="954107"/>
          </a:xfrm>
          <a:prstGeom prst="rect">
            <a:avLst/>
          </a:prstGeom>
          <a:noFill/>
        </p:spPr>
        <p:txBody>
          <a:bodyPr wrap="square" rtlCol="0">
            <a:spAutoFit/>
          </a:bodyPr>
          <a:lstStyle/>
          <a:p>
            <a:r>
              <a:rPr lang="en-US" sz="2800" dirty="0" smtClean="0">
                <a:solidFill>
                  <a:schemeClr val="accent6">
                    <a:lumMod val="20000"/>
                    <a:lumOff val="80000"/>
                  </a:schemeClr>
                </a:solidFill>
              </a:rPr>
              <a:t>Blasphemies  against God</a:t>
            </a:r>
            <a:endParaRPr lang="en-US" sz="2800" dirty="0">
              <a:solidFill>
                <a:schemeClr val="accent6">
                  <a:lumMod val="20000"/>
                  <a:lumOff val="80000"/>
                </a:schemeClr>
              </a:solidFill>
            </a:endParaRPr>
          </a:p>
        </p:txBody>
      </p:sp>
      <p:sp>
        <p:nvSpPr>
          <p:cNvPr id="5" name="TextBox 4"/>
          <p:cNvSpPr txBox="1"/>
          <p:nvPr/>
        </p:nvSpPr>
        <p:spPr>
          <a:xfrm>
            <a:off x="609600" y="4267200"/>
            <a:ext cx="7467600" cy="2062103"/>
          </a:xfrm>
          <a:prstGeom prst="rect">
            <a:avLst/>
          </a:prstGeom>
          <a:solidFill>
            <a:schemeClr val="tx2"/>
          </a:solidFill>
        </p:spPr>
        <p:txBody>
          <a:bodyPr wrap="square" rtlCol="0">
            <a:spAutoFit/>
          </a:bodyPr>
          <a:lstStyle/>
          <a:p>
            <a:r>
              <a:rPr lang="en-US" dirty="0" smtClean="0"/>
              <a:t>	</a:t>
            </a:r>
            <a:r>
              <a:rPr lang="en-US" sz="3200" dirty="0" smtClean="0">
                <a:solidFill>
                  <a:srgbClr val="FF0000"/>
                </a:solidFill>
                <a:effectLst>
                  <a:outerShdw blurRad="38100" dist="38100" dir="2700000" algn="tl">
                    <a:srgbClr val="000000">
                      <a:alpha val="43137"/>
                    </a:srgbClr>
                  </a:outerShdw>
                </a:effectLst>
              </a:rPr>
              <a:t>“And </a:t>
            </a:r>
            <a:r>
              <a:rPr lang="en-US" sz="3200" dirty="0">
                <a:solidFill>
                  <a:srgbClr val="FF0000"/>
                </a:solidFill>
                <a:effectLst>
                  <a:outerShdw blurRad="38100" dist="38100" dir="2700000" algn="tl">
                    <a:srgbClr val="000000">
                      <a:alpha val="43137"/>
                    </a:srgbClr>
                  </a:outerShdw>
                </a:effectLst>
              </a:rPr>
              <a:t>he opened his mouth in blasphemy against God, to blaspheme his name, and his tabernacle, and them that dwell in heaven. </a:t>
            </a:r>
            <a:r>
              <a:rPr lang="en-US" sz="3200" dirty="0" smtClean="0">
                <a:solidFill>
                  <a:srgbClr val="FF0000"/>
                </a:solidFill>
                <a:effectLst>
                  <a:outerShdw blurRad="38100" dist="38100" dir="2700000" algn="tl">
                    <a:srgbClr val="000000">
                      <a:alpha val="43137"/>
                    </a:srgbClr>
                  </a:outerShdw>
                </a:effectLst>
              </a:rPr>
              <a:t>“ </a:t>
            </a:r>
            <a:r>
              <a:rPr lang="en-US" sz="3200" dirty="0" smtClean="0">
                <a:solidFill>
                  <a:srgbClr val="FF0000"/>
                </a:solidFill>
              </a:rPr>
              <a:t>(</a:t>
            </a:r>
            <a:r>
              <a:rPr lang="en-US" sz="3200" dirty="0">
                <a:solidFill>
                  <a:srgbClr val="FF0000"/>
                </a:solidFill>
              </a:rPr>
              <a:t>Revelation 13:6) </a:t>
            </a:r>
          </a:p>
        </p:txBody>
      </p:sp>
    </p:spTree>
    <p:extLst>
      <p:ext uri="{BB962C8B-B14F-4D97-AF65-F5344CB8AC3E}">
        <p14:creationId xmlns:p14="http://schemas.microsoft.com/office/powerpoint/2010/main" val="333021321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7620000" cy="2062103"/>
          </a:xfrm>
          <a:prstGeom prst="rect">
            <a:avLst/>
          </a:prstGeom>
          <a:noFill/>
        </p:spPr>
        <p:txBody>
          <a:bodyPr wrap="square" rtlCol="0">
            <a:spAutoFit/>
          </a:bodyPr>
          <a:lstStyle/>
          <a:p>
            <a:r>
              <a:rPr lang="en-US" dirty="0" smtClean="0"/>
              <a:t>	</a:t>
            </a:r>
            <a:r>
              <a:rPr lang="en-US" sz="3200" dirty="0" smtClean="0"/>
              <a:t>And </a:t>
            </a:r>
            <a:r>
              <a:rPr lang="en-US" sz="3200" dirty="0"/>
              <a:t>it was given unto him to make war with the saints, and to overcome them: and power was given him over all kindreds, and tongues, and nations. (Revelation 13:7)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566" y="2450030"/>
            <a:ext cx="6165667" cy="4103170"/>
          </a:xfrm>
          <a:prstGeom prst="rect">
            <a:avLst/>
          </a:prstGeom>
        </p:spPr>
      </p:pic>
    </p:spTree>
    <p:extLst>
      <p:ext uri="{BB962C8B-B14F-4D97-AF65-F5344CB8AC3E}">
        <p14:creationId xmlns:p14="http://schemas.microsoft.com/office/powerpoint/2010/main" val="107024004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0500" y="685800"/>
            <a:ext cx="6223000" cy="4165600"/>
          </a:xfrm>
          <a:prstGeom prst="rect">
            <a:avLst/>
          </a:prstGeom>
        </p:spPr>
      </p:pic>
      <p:sp>
        <p:nvSpPr>
          <p:cNvPr id="3" name="TextBox 2"/>
          <p:cNvSpPr txBox="1"/>
          <p:nvPr/>
        </p:nvSpPr>
        <p:spPr>
          <a:xfrm>
            <a:off x="685800" y="5181600"/>
            <a:ext cx="7391400" cy="1077218"/>
          </a:xfrm>
          <a:prstGeom prst="rect">
            <a:avLst/>
          </a:prstGeom>
          <a:noFill/>
        </p:spPr>
        <p:txBody>
          <a:bodyPr wrap="square" rtlCol="0">
            <a:spAutoFit/>
          </a:bodyPr>
          <a:lstStyle/>
          <a:p>
            <a:r>
              <a:rPr lang="en-US" sz="3200" dirty="0" smtClean="0">
                <a:solidFill>
                  <a:srgbClr val="FFFF00"/>
                </a:solidFill>
              </a:rPr>
              <a:t>New York Police arrest men reading  Bibles on side walk and praying.</a:t>
            </a:r>
            <a:endParaRPr lang="en-US" sz="3200" dirty="0">
              <a:solidFill>
                <a:srgbClr val="FFFF00"/>
              </a:solidFill>
            </a:endParaRPr>
          </a:p>
        </p:txBody>
      </p:sp>
    </p:spTree>
    <p:extLst>
      <p:ext uri="{BB962C8B-B14F-4D97-AF65-F5344CB8AC3E}">
        <p14:creationId xmlns:p14="http://schemas.microsoft.com/office/powerpoint/2010/main" val="416438897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19545"/>
            <a:ext cx="7000167" cy="4648200"/>
          </a:xfrm>
          <a:prstGeom prst="rect">
            <a:avLst/>
          </a:prstGeom>
        </p:spPr>
      </p:pic>
      <p:sp>
        <p:nvSpPr>
          <p:cNvPr id="3" name="TextBox 2"/>
          <p:cNvSpPr txBox="1"/>
          <p:nvPr/>
        </p:nvSpPr>
        <p:spPr>
          <a:xfrm>
            <a:off x="685800" y="304800"/>
            <a:ext cx="6477000" cy="1446550"/>
          </a:xfrm>
          <a:prstGeom prst="rect">
            <a:avLst/>
          </a:prstGeom>
          <a:noFill/>
        </p:spPr>
        <p:txBody>
          <a:bodyPr wrap="square" rtlCol="0">
            <a:spAutoFit/>
          </a:bodyPr>
          <a:lstStyle/>
          <a:p>
            <a:r>
              <a:rPr lang="en-US" sz="4400" dirty="0" smtClean="0"/>
              <a:t>Demonstrators burn church.</a:t>
            </a:r>
            <a:endParaRPr lang="en-US" sz="4400" dirty="0"/>
          </a:p>
        </p:txBody>
      </p:sp>
      <p:sp>
        <p:nvSpPr>
          <p:cNvPr id="4" name="TextBox 3"/>
          <p:cNvSpPr txBox="1"/>
          <p:nvPr/>
        </p:nvSpPr>
        <p:spPr>
          <a:xfrm>
            <a:off x="604483" y="4419600"/>
            <a:ext cx="7924800" cy="2062103"/>
          </a:xfrm>
          <a:prstGeom prst="rect">
            <a:avLst/>
          </a:prstGeom>
          <a:solidFill>
            <a:schemeClr val="accent1">
              <a:lumMod val="75000"/>
            </a:schemeClr>
          </a:solidFill>
        </p:spPr>
        <p:txBody>
          <a:bodyPr wrap="square" rtlCol="0">
            <a:spAutoFit/>
          </a:bodyPr>
          <a:lstStyle/>
          <a:p>
            <a:r>
              <a:rPr lang="en-US" dirty="0" smtClean="0"/>
              <a:t>	</a:t>
            </a:r>
            <a:r>
              <a:rPr lang="en-US" sz="3200" dirty="0" smtClean="0">
                <a:effectLst>
                  <a:outerShdw blurRad="38100" dist="38100" dir="2700000" algn="tl">
                    <a:srgbClr val="000000">
                      <a:alpha val="43137"/>
                    </a:srgbClr>
                  </a:outerShdw>
                </a:effectLst>
              </a:rPr>
              <a:t>“And all that dwell upon the earth shall worship him, whose names are not written in the book of life of the Lamb slain from the foundation of the world.” (Revelation 13:8) </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037649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0"/>
            <a:ext cx="9372600" cy="5181600"/>
          </a:xfrm>
          <a:prstGeom prst="rect">
            <a:avLst/>
          </a:prstGeom>
        </p:spPr>
      </p:pic>
      <p:sp>
        <p:nvSpPr>
          <p:cNvPr id="3" name="TextBox 2"/>
          <p:cNvSpPr txBox="1"/>
          <p:nvPr/>
        </p:nvSpPr>
        <p:spPr>
          <a:xfrm>
            <a:off x="0" y="228600"/>
            <a:ext cx="8839200" cy="2554545"/>
          </a:xfrm>
          <a:prstGeom prst="rect">
            <a:avLst/>
          </a:prstGeom>
          <a:solidFill>
            <a:schemeClr val="accent6">
              <a:lumMod val="20000"/>
              <a:lumOff val="80000"/>
            </a:schemeClr>
          </a:solidFill>
        </p:spPr>
        <p:txBody>
          <a:bodyPr wrap="square" rtlCol="0">
            <a:spAutoFit/>
          </a:bodyPr>
          <a:lstStyle/>
          <a:p>
            <a:r>
              <a:rPr lang="en-US" dirty="0"/>
              <a:t>	</a:t>
            </a:r>
            <a:r>
              <a:rPr lang="en-US" sz="3200" dirty="0">
                <a:solidFill>
                  <a:schemeClr val="accent6">
                    <a:lumMod val="50000"/>
                  </a:schemeClr>
                </a:solidFill>
                <a:effectLst>
                  <a:outerShdw blurRad="38100" dist="38100" dir="2700000" algn="tl">
                    <a:srgbClr val="000000">
                      <a:alpha val="43137"/>
                    </a:srgbClr>
                  </a:outerShdw>
                </a:effectLst>
              </a:rPr>
              <a:t>If any man have an ear, let him hear. He that leadeth into captivity shall go into captivity: he that killeth with the sword must be killed with the sword. Here is the patience and the faith of the saints. </a:t>
            </a:r>
            <a:r>
              <a:rPr lang="en-US" sz="3200" dirty="0">
                <a:solidFill>
                  <a:schemeClr val="accent6">
                    <a:lumMod val="50000"/>
                  </a:schemeClr>
                </a:solidFill>
              </a:rPr>
              <a:t>(Revelation 13:9-10) </a:t>
            </a:r>
          </a:p>
        </p:txBody>
      </p:sp>
    </p:spTree>
    <p:extLst>
      <p:ext uri="{BB962C8B-B14F-4D97-AF65-F5344CB8AC3E}">
        <p14:creationId xmlns:p14="http://schemas.microsoft.com/office/powerpoint/2010/main" val="297156606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4495800"/>
            <a:ext cx="8077200" cy="2308324"/>
          </a:xfrm>
          <a:prstGeom prst="rect">
            <a:avLst/>
          </a:prstGeom>
          <a:noFill/>
        </p:spPr>
        <p:txBody>
          <a:bodyPr wrap="square" rtlCol="0">
            <a:spAutoFit/>
          </a:bodyPr>
          <a:lstStyle/>
          <a:p>
            <a:r>
              <a:rPr lang="en-US" dirty="0" smtClean="0"/>
              <a:t>	</a:t>
            </a:r>
            <a:r>
              <a:rPr lang="en-US" sz="3600" dirty="0" smtClean="0">
                <a:solidFill>
                  <a:srgbClr val="FFFF00"/>
                </a:solidFill>
              </a:rPr>
              <a:t>“And </a:t>
            </a:r>
            <a:r>
              <a:rPr lang="en-US" sz="3600" dirty="0">
                <a:solidFill>
                  <a:srgbClr val="FFFF00"/>
                </a:solidFill>
              </a:rPr>
              <a:t>I beheld another beast coming up out of the earth; and he had two horns like a lamb, and he spake as a dragon. </a:t>
            </a:r>
            <a:r>
              <a:rPr lang="en-US" sz="3600" dirty="0" smtClean="0">
                <a:solidFill>
                  <a:srgbClr val="FFFF00"/>
                </a:solidFill>
              </a:rPr>
              <a:t>“ (</a:t>
            </a:r>
            <a:r>
              <a:rPr lang="en-US" sz="3600" dirty="0">
                <a:solidFill>
                  <a:srgbClr val="FFFF00"/>
                </a:solidFill>
              </a:rPr>
              <a:t>Revelation 13:11)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1436" y="720303"/>
            <a:ext cx="2438400" cy="3657600"/>
          </a:xfrm>
          <a:prstGeom prst="rect">
            <a:avLst/>
          </a:prstGeom>
        </p:spPr>
      </p:pic>
      <p:sp>
        <p:nvSpPr>
          <p:cNvPr id="6" name="Lightning Bolt 5"/>
          <p:cNvSpPr/>
          <p:nvPr/>
        </p:nvSpPr>
        <p:spPr>
          <a:xfrm rot="5015202">
            <a:off x="4332918" y="144345"/>
            <a:ext cx="395085" cy="3719826"/>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145684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055" y="3429000"/>
            <a:ext cx="8153400" cy="2862322"/>
          </a:xfrm>
          <a:prstGeom prst="rect">
            <a:avLst/>
          </a:prstGeom>
          <a:noFill/>
        </p:spPr>
        <p:txBody>
          <a:bodyPr wrap="square" rtlCol="0">
            <a:spAutoFit/>
          </a:bodyPr>
          <a:lstStyle/>
          <a:p>
            <a:r>
              <a:rPr lang="en-US" dirty="0"/>
              <a:t>	</a:t>
            </a:r>
            <a:r>
              <a:rPr lang="en-US" sz="3600" dirty="0" smtClean="0"/>
              <a:t>“And </a:t>
            </a:r>
            <a:r>
              <a:rPr lang="en-US" sz="3600" dirty="0"/>
              <a:t>he </a:t>
            </a:r>
            <a:r>
              <a:rPr lang="en-US" sz="3600" dirty="0" err="1"/>
              <a:t>exerciseth</a:t>
            </a:r>
            <a:r>
              <a:rPr lang="en-US" sz="3600" dirty="0"/>
              <a:t> all the power of the first beast before him, and </a:t>
            </a:r>
            <a:r>
              <a:rPr lang="en-US" sz="3600" dirty="0" err="1"/>
              <a:t>causeth</a:t>
            </a:r>
            <a:r>
              <a:rPr lang="en-US" sz="3600" dirty="0"/>
              <a:t> the earth and them which dwell therein to worship the first beast, whose deadly wound was healed. </a:t>
            </a:r>
            <a:r>
              <a:rPr lang="en-US" sz="3600" dirty="0" smtClean="0"/>
              <a:t>“ (</a:t>
            </a:r>
            <a:r>
              <a:rPr lang="en-US" sz="3600" dirty="0"/>
              <a:t>Revelation 13:12)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66699"/>
            <a:ext cx="4419600" cy="3292151"/>
          </a:xfrm>
          <a:prstGeom prst="rect">
            <a:avLst/>
          </a:prstGeom>
        </p:spPr>
      </p:pic>
    </p:spTree>
    <p:extLst>
      <p:ext uri="{BB962C8B-B14F-4D97-AF65-F5344CB8AC3E}">
        <p14:creationId xmlns:p14="http://schemas.microsoft.com/office/powerpoint/2010/main" val="293049217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7921" y="228600"/>
            <a:ext cx="7459941" cy="2062103"/>
          </a:xfrm>
          <a:prstGeom prst="rect">
            <a:avLst/>
          </a:prstGeom>
          <a:noFill/>
        </p:spPr>
        <p:txBody>
          <a:bodyPr wrap="square" rtlCol="0">
            <a:spAutoFit/>
          </a:bodyPr>
          <a:lstStyle/>
          <a:p>
            <a:r>
              <a:rPr lang="en-US" dirty="0" smtClean="0"/>
              <a:t>	</a:t>
            </a:r>
            <a:r>
              <a:rPr lang="en-US" sz="3200" dirty="0" smtClean="0">
                <a:solidFill>
                  <a:srgbClr val="FF0000"/>
                </a:solidFill>
              </a:rPr>
              <a:t>And </a:t>
            </a:r>
            <a:r>
              <a:rPr lang="en-US" sz="3200" dirty="0">
                <a:solidFill>
                  <a:srgbClr val="FF0000"/>
                </a:solidFill>
              </a:rPr>
              <a:t>he doeth great wonders, so that he maketh fire come down from heaven on the earth in the sight of men, (Revelation 13:13)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5784" cy="6858000"/>
          </a:xfrm>
          <a:prstGeom prst="rect">
            <a:avLst/>
          </a:prstGeom>
        </p:spPr>
      </p:pic>
      <p:sp>
        <p:nvSpPr>
          <p:cNvPr id="4" name="TextBox 3"/>
          <p:cNvSpPr txBox="1"/>
          <p:nvPr/>
        </p:nvSpPr>
        <p:spPr>
          <a:xfrm>
            <a:off x="533400" y="685799"/>
            <a:ext cx="7317262" cy="2554545"/>
          </a:xfrm>
          <a:prstGeom prst="rect">
            <a:avLst/>
          </a:prstGeom>
          <a:noFill/>
        </p:spPr>
        <p:txBody>
          <a:bodyPr wrap="square" rtlCol="0">
            <a:spAutoFit/>
          </a:bodyPr>
          <a:lstStyle/>
          <a:p>
            <a:r>
              <a:rPr lang="en-US" dirty="0"/>
              <a:t>	</a:t>
            </a:r>
            <a:r>
              <a:rPr lang="en-US" sz="4000" dirty="0">
                <a:solidFill>
                  <a:srgbClr val="FF0000"/>
                </a:solidFill>
              </a:rPr>
              <a:t>“And he doeth great wonders, so that he maketh fire come down from heaven on the earth in the sight of men, </a:t>
            </a:r>
            <a:r>
              <a:rPr lang="en-US" sz="4000" dirty="0" smtClean="0">
                <a:solidFill>
                  <a:srgbClr val="FF0000"/>
                </a:solidFill>
              </a:rPr>
              <a:t>“(</a:t>
            </a:r>
            <a:r>
              <a:rPr lang="en-US" sz="4000" dirty="0">
                <a:solidFill>
                  <a:srgbClr val="FF0000"/>
                </a:solidFill>
              </a:rPr>
              <a:t>Revelation 13:13) </a:t>
            </a:r>
          </a:p>
        </p:txBody>
      </p:sp>
    </p:spTree>
    <p:extLst>
      <p:ext uri="{BB962C8B-B14F-4D97-AF65-F5344CB8AC3E}">
        <p14:creationId xmlns:p14="http://schemas.microsoft.com/office/powerpoint/2010/main" val="273810134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90381" cy="6858000"/>
          </a:xfrm>
          <a:prstGeom prst="rect">
            <a:avLst/>
          </a:prstGeom>
        </p:spPr>
      </p:pic>
      <p:sp>
        <p:nvSpPr>
          <p:cNvPr id="4" name="TextBox 3"/>
          <p:cNvSpPr txBox="1"/>
          <p:nvPr/>
        </p:nvSpPr>
        <p:spPr>
          <a:xfrm>
            <a:off x="4876800" y="55418"/>
            <a:ext cx="4495800" cy="6986528"/>
          </a:xfrm>
          <a:prstGeom prst="rect">
            <a:avLst/>
          </a:prstGeom>
          <a:solidFill>
            <a:schemeClr val="accent1">
              <a:lumMod val="75000"/>
            </a:schemeClr>
          </a:solidFill>
        </p:spPr>
        <p:txBody>
          <a:bodyPr wrap="square" rtlCol="0">
            <a:spAutoFit/>
          </a:bodyPr>
          <a:lstStyle/>
          <a:p>
            <a:r>
              <a:rPr lang="en-US" dirty="0" smtClean="0">
                <a:effectLst>
                  <a:outerShdw blurRad="38100" dist="38100" dir="2700000" algn="tl">
                    <a:srgbClr val="000000">
                      <a:alpha val="43137"/>
                    </a:srgbClr>
                  </a:outerShdw>
                </a:effectLst>
              </a:rPr>
              <a:t>	</a:t>
            </a:r>
            <a:r>
              <a:rPr lang="en-US" sz="3200" dirty="0" smtClean="0">
                <a:effectLst>
                  <a:outerShdw blurRad="38100" dist="38100" dir="2700000" algn="tl">
                    <a:srgbClr val="000000">
                      <a:alpha val="43137"/>
                    </a:srgbClr>
                  </a:outerShdw>
                </a:effectLst>
              </a:rPr>
              <a:t>“</a:t>
            </a:r>
            <a:r>
              <a:rPr lang="en-US" sz="3200" dirty="0">
                <a:effectLst>
                  <a:outerShdw blurRad="38100" dist="38100" dir="2700000" algn="tl">
                    <a:srgbClr val="000000">
                      <a:alpha val="43137"/>
                    </a:srgbClr>
                  </a:outerShdw>
                </a:effectLst>
              </a:rPr>
              <a:t>And deceiveth them that dwell on the earth by </a:t>
            </a:r>
            <a:r>
              <a:rPr lang="en-US" sz="3200" i="1" dirty="0">
                <a:effectLst>
                  <a:outerShdw blurRad="38100" dist="38100" dir="2700000" algn="tl">
                    <a:srgbClr val="000000">
                      <a:alpha val="43137"/>
                    </a:srgbClr>
                  </a:outerShdw>
                </a:effectLst>
              </a:rPr>
              <a:t>the means of</a:t>
            </a:r>
            <a:r>
              <a:rPr lang="en-US" sz="3200" dirty="0">
                <a:effectLst>
                  <a:outerShdw blurRad="38100" dist="38100" dir="2700000" algn="tl">
                    <a:srgbClr val="000000">
                      <a:alpha val="43137"/>
                    </a:srgbClr>
                  </a:outerShdw>
                </a:effectLst>
              </a:rPr>
              <a:t> those miracles which he had power to do in the sight of the beast; saying to them that dwell on the earth, that they should make an image to the beast, which had the wound by a sword, and did live. “ (Revelation 13:14) </a:t>
            </a:r>
          </a:p>
          <a:p>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784301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3733800" cy="2922360"/>
          </a:xfrm>
          <a:prstGeom prst="rect">
            <a:avLst/>
          </a:prstGeom>
        </p:spPr>
      </p:pic>
      <p:sp>
        <p:nvSpPr>
          <p:cNvPr id="3" name="TextBox 2"/>
          <p:cNvSpPr txBox="1"/>
          <p:nvPr/>
        </p:nvSpPr>
        <p:spPr>
          <a:xfrm>
            <a:off x="762000" y="3581400"/>
            <a:ext cx="7543800" cy="3046988"/>
          </a:xfrm>
          <a:prstGeom prst="rect">
            <a:avLst/>
          </a:prstGeom>
          <a:noFill/>
        </p:spPr>
        <p:txBody>
          <a:bodyPr wrap="square" rtlCol="0">
            <a:spAutoFit/>
          </a:bodyPr>
          <a:lstStyle/>
          <a:p>
            <a:r>
              <a:rPr lang="en-US" dirty="0" smtClean="0"/>
              <a:t>	</a:t>
            </a:r>
            <a:r>
              <a:rPr lang="en-US" sz="2400" dirty="0" smtClean="0">
                <a:solidFill>
                  <a:schemeClr val="accent2">
                    <a:lumMod val="60000"/>
                    <a:lumOff val="40000"/>
                  </a:schemeClr>
                </a:solidFill>
                <a:effectLst>
                  <a:outerShdw blurRad="38100" dist="38100" dir="2700000" algn="tl">
                    <a:srgbClr val="000000">
                      <a:alpha val="43137"/>
                    </a:srgbClr>
                  </a:outerShdw>
                </a:effectLst>
              </a:rPr>
              <a:t>“And I stood upon the sand of the sea, and saw a beast rise up out of the sea, having seven heads and ten horns, and upon his horns ten crowns, and upon his heads the name of blasphemy. And the beast which I saw was like unto a leopard, and his feet were as </a:t>
            </a:r>
            <a:r>
              <a:rPr lang="en-US" sz="2400" i="1" dirty="0" smtClean="0">
                <a:solidFill>
                  <a:schemeClr val="accent2">
                    <a:lumMod val="60000"/>
                    <a:lumOff val="40000"/>
                  </a:schemeClr>
                </a:solidFill>
                <a:effectLst>
                  <a:outerShdw blurRad="38100" dist="38100" dir="2700000" algn="tl">
                    <a:srgbClr val="000000">
                      <a:alpha val="43137"/>
                    </a:srgbClr>
                  </a:outerShdw>
                </a:effectLst>
              </a:rPr>
              <a:t>the feet</a:t>
            </a:r>
            <a:r>
              <a:rPr lang="en-US" sz="2400" dirty="0" smtClean="0">
                <a:solidFill>
                  <a:schemeClr val="accent2">
                    <a:lumMod val="60000"/>
                    <a:lumOff val="40000"/>
                  </a:schemeClr>
                </a:solidFill>
                <a:effectLst>
                  <a:outerShdw blurRad="38100" dist="38100" dir="2700000" algn="tl">
                    <a:srgbClr val="000000">
                      <a:alpha val="43137"/>
                    </a:srgbClr>
                  </a:outerShdw>
                </a:effectLst>
              </a:rPr>
              <a:t> of a bear, and his mouth as the mouth of a lion: and the dragon gave him his power, and his seat, and great authority.”   (Revelation 13:1-2) </a:t>
            </a:r>
            <a:endParaRPr lang="en-US" sz="2400" dirty="0">
              <a:solidFill>
                <a:schemeClr val="accent2">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7149393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596096"/>
            <a:ext cx="7543800" cy="3046988"/>
          </a:xfrm>
          <a:prstGeom prst="rect">
            <a:avLst/>
          </a:prstGeom>
          <a:noFill/>
        </p:spPr>
        <p:txBody>
          <a:bodyPr wrap="square" rtlCol="0">
            <a:spAutoFit/>
          </a:bodyPr>
          <a:lstStyle/>
          <a:p>
            <a:r>
              <a:rPr lang="en-US" sz="3200" dirty="0" smtClean="0"/>
              <a:t>	“And </a:t>
            </a:r>
            <a:r>
              <a:rPr lang="en-US" sz="3200" dirty="0"/>
              <a:t>he had power to give life unto the image of the beast, that the image of the beast should both speak, and cause that as many as would not worship the image of the beast should be killed. </a:t>
            </a:r>
            <a:r>
              <a:rPr lang="en-US" sz="3200" dirty="0" smtClean="0"/>
              <a:t>“  (</a:t>
            </a:r>
            <a:r>
              <a:rPr lang="en-US" sz="3200" dirty="0"/>
              <a:t>Revelation 13:15)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838200"/>
            <a:ext cx="4152900" cy="259435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9742" y="765722"/>
            <a:ext cx="4092258" cy="2739308"/>
          </a:xfrm>
          <a:prstGeom prst="rect">
            <a:avLst/>
          </a:prstGeom>
        </p:spPr>
      </p:pic>
    </p:spTree>
    <p:extLst>
      <p:ext uri="{BB962C8B-B14F-4D97-AF65-F5344CB8AC3E}">
        <p14:creationId xmlns:p14="http://schemas.microsoft.com/office/powerpoint/2010/main" val="89373436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709"/>
            <a:ext cx="4876800" cy="3352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76851"/>
            <a:ext cx="4573000" cy="345735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 y="3380509"/>
            <a:ext cx="5159482" cy="347749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6800" y="3048000"/>
            <a:ext cx="4572000" cy="3810000"/>
          </a:xfrm>
          <a:prstGeom prst="rect">
            <a:avLst/>
          </a:prstGeom>
        </p:spPr>
      </p:pic>
    </p:spTree>
    <p:extLst>
      <p:ext uri="{BB962C8B-B14F-4D97-AF65-F5344CB8AC3E}">
        <p14:creationId xmlns:p14="http://schemas.microsoft.com/office/powerpoint/2010/main" val="353314015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 y="34635"/>
            <a:ext cx="9136286" cy="6857257"/>
          </a:xfrm>
          <a:prstGeom prst="rect">
            <a:avLst/>
          </a:prstGeom>
        </p:spPr>
      </p:pic>
    </p:spTree>
    <p:extLst>
      <p:ext uri="{BB962C8B-B14F-4D97-AF65-F5344CB8AC3E}">
        <p14:creationId xmlns:p14="http://schemas.microsoft.com/office/powerpoint/2010/main" val="353564356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0800000" flipV="1">
            <a:off x="410308" y="838200"/>
            <a:ext cx="8276492" cy="4524315"/>
          </a:xfrm>
          <a:prstGeom prst="rect">
            <a:avLst/>
          </a:prstGeom>
          <a:noFill/>
        </p:spPr>
        <p:txBody>
          <a:bodyPr wrap="square" lIns="91440" tIns="45720" rIns="91440" bIns="45720">
            <a:spAutoFit/>
          </a:bodyPr>
          <a:lstStyle/>
          <a:p>
            <a:pPr algn="ctr"/>
            <a:r>
              <a:rPr lang="en-U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“And </a:t>
            </a:r>
            <a:r>
              <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he </a:t>
            </a:r>
            <a:r>
              <a:rPr lang="en-US" sz="36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causeth</a:t>
            </a:r>
            <a:r>
              <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all, both small and great, rich and poor, free and bond, to receive a mark in their right hand, or in their foreheads: And that no man might buy or sell, save he that had the mark, or the name of the beast, or the number of his name</a:t>
            </a:r>
            <a:r>
              <a:rPr lang="en-U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(Revelation 13:16-17) </a:t>
            </a:r>
          </a:p>
        </p:txBody>
      </p:sp>
    </p:spTree>
    <p:extLst>
      <p:ext uri="{BB962C8B-B14F-4D97-AF65-F5344CB8AC3E}">
        <p14:creationId xmlns:p14="http://schemas.microsoft.com/office/powerpoint/2010/main" val="177896990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828800"/>
            <a:ext cx="8610600" cy="4832092"/>
          </a:xfrm>
          <a:prstGeom prst="rect">
            <a:avLst/>
          </a:prstGeom>
          <a:noFill/>
        </p:spPr>
        <p:txBody>
          <a:bodyPr wrap="square" rtlCol="0">
            <a:spAutoFit/>
          </a:bodyPr>
          <a:lstStyle/>
          <a:p>
            <a:r>
              <a:rPr lang="en-US" sz="4400" dirty="0">
                <a:solidFill>
                  <a:srgbClr val="FFFF00"/>
                </a:solidFill>
                <a:effectLst>
                  <a:outerShdw blurRad="38100" dist="38100" dir="2700000" algn="tl">
                    <a:srgbClr val="000000">
                      <a:alpha val="43137"/>
                    </a:srgbClr>
                  </a:outerShdw>
                </a:effectLst>
                <a:latin typeface="Comic Sans MS" panose="030F0702030302020204" pitchFamily="66" charset="0"/>
              </a:rPr>
              <a:t>	“Here is wisdom. Let him that hath understanding count the number of the beast: for it is the number of a man; and his number </a:t>
            </a:r>
            <a:r>
              <a:rPr lang="en-US" sz="4400" i="1" dirty="0">
                <a:solidFill>
                  <a:srgbClr val="FFFF00"/>
                </a:solidFill>
                <a:effectLst>
                  <a:outerShdw blurRad="38100" dist="38100" dir="2700000" algn="tl">
                    <a:srgbClr val="000000">
                      <a:alpha val="43137"/>
                    </a:srgbClr>
                  </a:outerShdw>
                </a:effectLst>
                <a:latin typeface="Comic Sans MS" panose="030F0702030302020204" pitchFamily="66" charset="0"/>
              </a:rPr>
              <a:t>is</a:t>
            </a:r>
            <a:r>
              <a:rPr lang="en-US" sz="4400" dirty="0">
                <a:solidFill>
                  <a:srgbClr val="FFFF00"/>
                </a:solidFill>
                <a:effectLst>
                  <a:outerShdw blurRad="38100" dist="38100" dir="2700000" algn="tl">
                    <a:srgbClr val="000000">
                      <a:alpha val="43137"/>
                    </a:srgbClr>
                  </a:outerShdw>
                </a:effectLst>
                <a:latin typeface="Comic Sans MS" panose="030F0702030302020204" pitchFamily="66" charset="0"/>
              </a:rPr>
              <a:t> Six hundred threescore </a:t>
            </a:r>
            <a:r>
              <a:rPr lang="en-US" sz="4400" i="1" dirty="0">
                <a:solidFill>
                  <a:srgbClr val="FFFF00"/>
                </a:solidFill>
                <a:effectLst>
                  <a:outerShdw blurRad="38100" dist="38100" dir="2700000" algn="tl">
                    <a:srgbClr val="000000">
                      <a:alpha val="43137"/>
                    </a:srgbClr>
                  </a:outerShdw>
                </a:effectLst>
                <a:latin typeface="Comic Sans MS" panose="030F0702030302020204" pitchFamily="66" charset="0"/>
              </a:rPr>
              <a:t>and</a:t>
            </a:r>
            <a:r>
              <a:rPr lang="en-US" sz="4400" dirty="0">
                <a:solidFill>
                  <a:srgbClr val="FFFF00"/>
                </a:solidFill>
                <a:effectLst>
                  <a:outerShdw blurRad="38100" dist="38100" dir="2700000" algn="tl">
                    <a:srgbClr val="000000">
                      <a:alpha val="43137"/>
                    </a:srgbClr>
                  </a:outerShdw>
                </a:effectLst>
                <a:latin typeface="Comic Sans MS" panose="030F0702030302020204" pitchFamily="66" charset="0"/>
              </a:rPr>
              <a:t> six</a:t>
            </a:r>
            <a:r>
              <a:rPr lang="en-US" sz="4400" dirty="0" smtClean="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sz="4400" dirty="0">
                <a:solidFill>
                  <a:srgbClr val="FFFF00"/>
                </a:solidFill>
                <a:effectLst>
                  <a:outerShdw blurRad="38100" dist="38100" dir="2700000" algn="tl">
                    <a:srgbClr val="000000">
                      <a:alpha val="43137"/>
                    </a:srgbClr>
                  </a:outerShdw>
                </a:effectLst>
                <a:latin typeface="Comic Sans MS" panose="030F0702030302020204" pitchFamily="66" charset="0"/>
              </a:rPr>
              <a:t>(Revelation 13:18) </a:t>
            </a:r>
          </a:p>
        </p:txBody>
      </p:sp>
      <p:sp>
        <p:nvSpPr>
          <p:cNvPr id="3" name="TextBox 2"/>
          <p:cNvSpPr txBox="1"/>
          <p:nvPr/>
        </p:nvSpPr>
        <p:spPr>
          <a:xfrm>
            <a:off x="3276600" y="319430"/>
            <a:ext cx="2171700" cy="1600438"/>
          </a:xfrm>
          <a:prstGeom prst="rect">
            <a:avLst/>
          </a:prstGeom>
          <a:noFill/>
        </p:spPr>
        <p:txBody>
          <a:bodyPr wrap="square" rtlCol="0">
            <a:spAutoFit/>
          </a:bodyPr>
          <a:lstStyle/>
          <a:p>
            <a:r>
              <a:rPr lang="en-US" sz="8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666</a:t>
            </a:r>
          </a:p>
          <a:p>
            <a:endParaRPr lang="en-US" dirty="0"/>
          </a:p>
        </p:txBody>
      </p:sp>
    </p:spTree>
    <p:extLst>
      <p:ext uri="{BB962C8B-B14F-4D97-AF65-F5344CB8AC3E}">
        <p14:creationId xmlns:p14="http://schemas.microsoft.com/office/powerpoint/2010/main" val="113539718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904232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8077200" cy="6124754"/>
          </a:xfrm>
          <a:prstGeom prst="rect">
            <a:avLst/>
          </a:prstGeom>
          <a:noFill/>
        </p:spPr>
        <p:txBody>
          <a:bodyPr wrap="square" rtlCol="0">
            <a:spAutoFit/>
          </a:bodyPr>
          <a:lstStyle/>
          <a:p>
            <a:r>
              <a:rPr lang="en-US" sz="2800" dirty="0" smtClean="0">
                <a:solidFill>
                  <a:srgbClr val="FFFF00"/>
                </a:solidFill>
              </a:rPr>
              <a:t>Revelation 13:1-2 parallels Daniel 7:2-3</a:t>
            </a:r>
          </a:p>
          <a:p>
            <a:endParaRPr lang="en-US" sz="2800" dirty="0"/>
          </a:p>
          <a:p>
            <a:r>
              <a:rPr lang="en-US" sz="2800" dirty="0" smtClean="0"/>
              <a:t>	</a:t>
            </a:r>
            <a:r>
              <a:rPr lang="en-US" sz="2800" dirty="0" smtClean="0">
                <a:solidFill>
                  <a:srgbClr val="92D050"/>
                </a:solidFill>
                <a:effectLst>
                  <a:outerShdw blurRad="38100" dist="38100" dir="2700000" algn="tl">
                    <a:srgbClr val="000000">
                      <a:alpha val="43137"/>
                    </a:srgbClr>
                  </a:outerShdw>
                </a:effectLst>
              </a:rPr>
              <a:t>“Daniel spake and said, I saw in my vision by night, and, behold, the four winds of the heaven strove upon the great sea. And four great beasts came up from the sea, diverse one from another.”   (Daniel 7:2-3) </a:t>
            </a:r>
          </a:p>
          <a:p>
            <a:endParaRPr lang="en-US" sz="2800" dirty="0">
              <a:solidFill>
                <a:srgbClr val="92D050"/>
              </a:solidFill>
              <a:effectLst>
                <a:outerShdw blurRad="38100" dist="38100" dir="2700000" algn="tl">
                  <a:srgbClr val="000000">
                    <a:alpha val="43137"/>
                  </a:srgbClr>
                </a:outerShdw>
              </a:effectLst>
            </a:endParaRPr>
          </a:p>
          <a:p>
            <a:r>
              <a:rPr lang="en-US" sz="2800" dirty="0"/>
              <a:t>In </a:t>
            </a:r>
            <a:r>
              <a:rPr lang="en-US" sz="2800" dirty="0" smtClean="0"/>
              <a:t>Nebuchadnezzar’s </a:t>
            </a:r>
            <a:r>
              <a:rPr lang="en-US" sz="2800" dirty="0"/>
              <a:t>dream of Daniel 2, he saw a beast heading a head of gold, in which Daniel identified as King Nebuchadnezzar and the Babylonian Empire (Daniel 2:38). The beast is further described as having a breast and arms of silver, belly and thighs of brass, legs of iron, and feet of iron and clay mixed. </a:t>
            </a:r>
            <a:endParaRPr lang="en-US" sz="2800" dirty="0">
              <a:solidFill>
                <a:srgbClr val="92D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5288898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610600" cy="6924973"/>
          </a:xfrm>
          <a:prstGeom prst="rect">
            <a:avLst/>
          </a:prstGeom>
          <a:noFill/>
        </p:spPr>
        <p:txBody>
          <a:bodyPr wrap="square" rtlCol="0">
            <a:spAutoFit/>
          </a:bodyPr>
          <a:lstStyle/>
          <a:p>
            <a:r>
              <a:rPr lang="en-US" i="1" dirty="0" smtClean="0"/>
              <a:t>	</a:t>
            </a:r>
            <a:r>
              <a:rPr lang="en-US" sz="2400" i="1" dirty="0" smtClean="0">
                <a:effectLst>
                  <a:outerShdw blurRad="38100" dist="38100" dir="2700000" algn="tl">
                    <a:srgbClr val="000000">
                      <a:alpha val="43137"/>
                    </a:srgbClr>
                  </a:outerShdw>
                </a:effectLst>
              </a:rPr>
              <a:t>John says, "I </a:t>
            </a:r>
            <a:r>
              <a:rPr lang="en-US" sz="2400" i="1" dirty="0">
                <a:effectLst>
                  <a:outerShdw blurRad="38100" dist="38100" dir="2700000" algn="tl">
                    <a:srgbClr val="000000">
                      <a:alpha val="43137"/>
                    </a:srgbClr>
                  </a:outerShdw>
                </a:effectLst>
              </a:rPr>
              <a:t>stood." </a:t>
            </a:r>
            <a:r>
              <a:rPr lang="en-US" sz="2400" dirty="0">
                <a:effectLst>
                  <a:outerShdw blurRad="38100" dist="38100" dir="2700000" algn="tl">
                    <a:srgbClr val="000000">
                      <a:alpha val="43137"/>
                    </a:srgbClr>
                  </a:outerShdw>
                </a:effectLst>
              </a:rPr>
              <a:t> Some translations read, “he stood" or the "dragon stood."   The difference in the reading comes from the dropping one Greek letter from the verb "stood."  </a:t>
            </a:r>
            <a:endParaRPr lang="en-US" sz="2400" dirty="0" smtClean="0">
              <a:effectLst>
                <a:outerShdw blurRad="38100" dist="38100" dir="2700000" algn="tl">
                  <a:srgbClr val="000000">
                    <a:alpha val="43137"/>
                  </a:srgbClr>
                </a:outerShdw>
              </a:effectLst>
            </a:endParaRPr>
          </a:p>
          <a:p>
            <a:endParaRPr lang="en-US" sz="2400" dirty="0">
              <a:effectLst>
                <a:outerShdw blurRad="38100" dist="38100" dir="2700000" algn="tl">
                  <a:srgbClr val="000000">
                    <a:alpha val="43137"/>
                  </a:srgbClr>
                </a:outerShdw>
              </a:effectLst>
            </a:endParaRPr>
          </a:p>
          <a:p>
            <a:r>
              <a:rPr lang="en-US" sz="2400" dirty="0" smtClean="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With the letter added it means the John stood upon the sand and with the letter dropped it would mean the beast stood on the </a:t>
            </a:r>
            <a:r>
              <a:rPr lang="en-US" sz="2400" dirty="0" smtClean="0">
                <a:effectLst>
                  <a:outerShdw blurRad="38100" dist="38100" dir="2700000" algn="tl">
                    <a:srgbClr val="000000">
                      <a:alpha val="43137"/>
                    </a:srgbClr>
                  </a:outerShdw>
                </a:effectLst>
              </a:rPr>
              <a:t>sand.</a:t>
            </a:r>
          </a:p>
          <a:p>
            <a:endParaRPr lang="en-US" sz="2400" dirty="0">
              <a:effectLst>
                <a:outerShdw blurRad="38100" dist="38100" dir="2700000" algn="tl">
                  <a:srgbClr val="000000">
                    <a:alpha val="43137"/>
                  </a:srgbClr>
                </a:outerShdw>
              </a:effectLst>
            </a:endParaRPr>
          </a:p>
          <a:p>
            <a:r>
              <a:rPr lang="en-US" sz="2400" dirty="0" smtClean="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If it is the dragon standing on the sand of the sea in verse one, then this contradicts the next sentence that says the beast is rising out of the sea.   The King James Bible translation is </a:t>
            </a:r>
            <a:r>
              <a:rPr lang="en-US" sz="2400" dirty="0" smtClean="0">
                <a:effectLst>
                  <a:outerShdw blurRad="38100" dist="38100" dir="2700000" algn="tl">
                    <a:srgbClr val="000000">
                      <a:alpha val="43137"/>
                    </a:srgbClr>
                  </a:outerShdw>
                </a:effectLst>
              </a:rPr>
              <a:t>correct</a:t>
            </a:r>
          </a:p>
          <a:p>
            <a:endParaRPr lang="en-US" sz="2400" dirty="0">
              <a:effectLst>
                <a:outerShdw blurRad="38100" dist="38100" dir="2700000" algn="tl">
                  <a:srgbClr val="000000">
                    <a:alpha val="43137"/>
                  </a:srgbClr>
                </a:outerShdw>
              </a:effectLst>
            </a:endParaRPr>
          </a:p>
          <a:p>
            <a:r>
              <a:rPr lang="en-US" sz="2400" dirty="0" smtClean="0">
                <a:effectLst>
                  <a:outerShdw blurRad="38100" dist="38100" dir="2700000" algn="tl">
                    <a:srgbClr val="000000">
                      <a:alpha val="43137"/>
                    </a:srgbClr>
                  </a:outerShdw>
                </a:effectLst>
              </a:rPr>
              <a:t>John </a:t>
            </a:r>
            <a:r>
              <a:rPr lang="en-US" sz="2400" dirty="0">
                <a:effectLst>
                  <a:outerShdw blurRad="38100" dist="38100" dir="2700000" algn="tl">
                    <a:srgbClr val="000000">
                      <a:alpha val="43137"/>
                    </a:srgbClr>
                  </a:outerShdw>
                </a:effectLst>
              </a:rPr>
              <a:t>who is seen standing on the sea shore (sand) and who sees the dragon arise from its midst.    </a:t>
            </a:r>
            <a:r>
              <a:rPr lang="en-US" sz="2000" dirty="0" smtClean="0">
                <a:effectLst>
                  <a:outerShdw blurRad="38100" dist="38100" dir="2700000" algn="tl">
                    <a:srgbClr val="000000">
                      <a:alpha val="43137"/>
                    </a:srgbClr>
                  </a:outerShdw>
                </a:effectLst>
              </a:rPr>
              <a:t>The </a:t>
            </a:r>
            <a:r>
              <a:rPr lang="en-US" sz="2000" dirty="0">
                <a:effectLst>
                  <a:outerShdw blurRad="38100" dist="38100" dir="2700000" algn="tl">
                    <a:srgbClr val="000000">
                      <a:alpha val="43137"/>
                    </a:srgbClr>
                  </a:outerShdw>
                </a:effectLst>
              </a:rPr>
              <a:t>error of changing the text to read “he” or “the dragon” stood is but another of many erroneous translations of the modern the English Bibles which follow the corrupt Westcott-</a:t>
            </a:r>
            <a:r>
              <a:rPr lang="en-US" sz="2000" dirty="0" err="1">
                <a:effectLst>
                  <a:outerShdw blurRad="38100" dist="38100" dir="2700000" algn="tl">
                    <a:srgbClr val="000000">
                      <a:alpha val="43137"/>
                    </a:srgbClr>
                  </a:outerShdw>
                </a:effectLst>
              </a:rPr>
              <a:t>Hott</a:t>
            </a:r>
            <a:r>
              <a:rPr lang="en-US" sz="2000" dirty="0">
                <a:effectLst>
                  <a:outerShdw blurRad="38100" dist="38100" dir="2700000" algn="tl">
                    <a:srgbClr val="000000">
                      <a:alpha val="43137"/>
                    </a:srgbClr>
                  </a:outerShdw>
                </a:effectLst>
              </a:rPr>
              <a:t> Greek translation called the Minority or Eastern Text.  </a:t>
            </a:r>
          </a:p>
          <a:p>
            <a:r>
              <a:rPr lang="en-US" sz="2400" dirty="0">
                <a:effectLst>
                  <a:outerShdw blurRad="38100" dist="38100" dir="2700000" algn="tl">
                    <a:srgbClr val="000000">
                      <a:alpha val="43137"/>
                    </a:srgbClr>
                  </a:outerShdw>
                </a:effectLst>
              </a:rPr>
              <a:t> </a:t>
            </a:r>
          </a:p>
          <a:p>
            <a:endParaRPr lang="en-US" sz="2400" dirty="0"/>
          </a:p>
        </p:txBody>
      </p:sp>
    </p:spTree>
    <p:extLst>
      <p:ext uri="{BB962C8B-B14F-4D97-AF65-F5344CB8AC3E}">
        <p14:creationId xmlns:p14="http://schemas.microsoft.com/office/powerpoint/2010/main" val="129154924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9670" y="228600"/>
            <a:ext cx="4067969" cy="62484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49382"/>
            <a:ext cx="3960071" cy="6227618"/>
          </a:xfrm>
          <a:prstGeom prst="rect">
            <a:avLst/>
          </a:prstGeom>
        </p:spPr>
      </p:pic>
    </p:spTree>
    <p:extLst>
      <p:ext uri="{BB962C8B-B14F-4D97-AF65-F5344CB8AC3E}">
        <p14:creationId xmlns:p14="http://schemas.microsoft.com/office/powerpoint/2010/main" val="227438405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23248"/>
            <a:ext cx="8077200" cy="3108543"/>
          </a:xfrm>
          <a:prstGeom prst="rect">
            <a:avLst/>
          </a:prstGeom>
          <a:noFill/>
        </p:spPr>
        <p:txBody>
          <a:bodyPr wrap="square" rtlCol="0">
            <a:spAutoFit/>
          </a:bodyPr>
          <a:lstStyle/>
          <a:p>
            <a:r>
              <a:rPr lang="en-US" sz="3600" dirty="0" smtClean="0"/>
              <a:t>	</a:t>
            </a:r>
            <a:r>
              <a:rPr lang="en-US" sz="3200" dirty="0" smtClean="0"/>
              <a:t>Daniel </a:t>
            </a:r>
            <a:r>
              <a:rPr lang="en-US" sz="3200" dirty="0"/>
              <a:t>7:8 identifies the beast with this description as the </a:t>
            </a:r>
            <a:r>
              <a:rPr lang="en-US" sz="3200" dirty="0">
                <a:solidFill>
                  <a:srgbClr val="FF0000"/>
                </a:solidFill>
                <a:effectLst>
                  <a:outerShdw blurRad="38100" dist="38100" dir="2700000" algn="tl">
                    <a:srgbClr val="000000">
                      <a:alpha val="43137"/>
                    </a:srgbClr>
                  </a:outerShdw>
                </a:effectLst>
              </a:rPr>
              <a:t>Revived Roman Empire</a:t>
            </a:r>
            <a:r>
              <a:rPr lang="en-US" sz="3200" dirty="0"/>
              <a:t> and as </a:t>
            </a:r>
            <a:r>
              <a:rPr lang="en-US" sz="3200" dirty="0" smtClean="0"/>
              <a:t>another </a:t>
            </a:r>
            <a:r>
              <a:rPr lang="en-US" sz="3200" dirty="0"/>
              <a:t>little </a:t>
            </a:r>
            <a:r>
              <a:rPr lang="en-US" sz="3200" dirty="0" smtClean="0"/>
              <a:t>horn </a:t>
            </a:r>
            <a:r>
              <a:rPr lang="en-US" sz="3200" dirty="0"/>
              <a:t>meaning another nation.  Thus it is the Antichrist who arises from the sea, probably meaning the sea or mass of humanity.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300" y="3231791"/>
            <a:ext cx="6172200" cy="3352800"/>
          </a:xfrm>
          <a:prstGeom prst="rect">
            <a:avLst/>
          </a:prstGeom>
        </p:spPr>
      </p:pic>
    </p:spTree>
    <p:extLst>
      <p:ext uri="{BB962C8B-B14F-4D97-AF65-F5344CB8AC3E}">
        <p14:creationId xmlns:p14="http://schemas.microsoft.com/office/powerpoint/2010/main" val="371359596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81000"/>
            <a:ext cx="8077200" cy="6001643"/>
          </a:xfrm>
          <a:prstGeom prst="rect">
            <a:avLst/>
          </a:prstGeom>
          <a:noFill/>
        </p:spPr>
        <p:txBody>
          <a:bodyPr wrap="square" rtlCol="0">
            <a:spAutoFit/>
          </a:bodyPr>
          <a:lstStyle/>
          <a:p>
            <a:r>
              <a:rPr lang="en-US" dirty="0"/>
              <a:t>	</a:t>
            </a:r>
            <a:r>
              <a:rPr lang="en-US" sz="3200" dirty="0" smtClean="0">
                <a:solidFill>
                  <a:schemeClr val="accent1">
                    <a:lumMod val="40000"/>
                    <a:lumOff val="60000"/>
                  </a:schemeClr>
                </a:solidFill>
              </a:rPr>
              <a:t>“</a:t>
            </a:r>
            <a:r>
              <a:rPr lang="en-US" sz="3200" dirty="0" smtClean="0">
                <a:solidFill>
                  <a:schemeClr val="accent1">
                    <a:lumMod val="40000"/>
                    <a:lumOff val="60000"/>
                  </a:schemeClr>
                </a:solidFill>
                <a:latin typeface="Arial" panose="020B0604020202020204" pitchFamily="34" charset="0"/>
                <a:cs typeface="Arial" panose="020B0604020202020204" pitchFamily="34" charset="0"/>
              </a:rPr>
              <a:t>Thou</a:t>
            </a:r>
            <a:r>
              <a:rPr lang="en-US" sz="3200" dirty="0">
                <a:solidFill>
                  <a:schemeClr val="accent1">
                    <a:lumMod val="40000"/>
                    <a:lumOff val="60000"/>
                  </a:schemeClr>
                </a:solidFill>
                <a:latin typeface="Arial" panose="020B0604020202020204" pitchFamily="34" charset="0"/>
                <a:cs typeface="Arial" panose="020B0604020202020204" pitchFamily="34" charset="0"/>
              </a:rPr>
              <a:t>, O king, </a:t>
            </a:r>
            <a:r>
              <a:rPr lang="en-US" sz="3200" dirty="0" err="1">
                <a:solidFill>
                  <a:schemeClr val="accent1">
                    <a:lumMod val="40000"/>
                    <a:lumOff val="60000"/>
                  </a:schemeClr>
                </a:solidFill>
                <a:latin typeface="Arial" panose="020B0604020202020204" pitchFamily="34" charset="0"/>
                <a:cs typeface="Arial" panose="020B0604020202020204" pitchFamily="34" charset="0"/>
              </a:rPr>
              <a:t>sawest</a:t>
            </a:r>
            <a:r>
              <a:rPr lang="en-US" sz="3200" dirty="0">
                <a:solidFill>
                  <a:schemeClr val="accent1">
                    <a:lumMod val="40000"/>
                    <a:lumOff val="60000"/>
                  </a:schemeClr>
                </a:solidFill>
                <a:latin typeface="Arial" panose="020B0604020202020204" pitchFamily="34" charset="0"/>
                <a:cs typeface="Arial" panose="020B0604020202020204" pitchFamily="34" charset="0"/>
              </a:rPr>
              <a:t>, and behold a great image. This great image, whose brightness </a:t>
            </a:r>
            <a:r>
              <a:rPr lang="en-US" sz="3200" i="1" dirty="0">
                <a:solidFill>
                  <a:schemeClr val="accent1">
                    <a:lumMod val="40000"/>
                    <a:lumOff val="60000"/>
                  </a:schemeClr>
                </a:solidFill>
                <a:latin typeface="Arial" panose="020B0604020202020204" pitchFamily="34" charset="0"/>
                <a:cs typeface="Arial" panose="020B0604020202020204" pitchFamily="34" charset="0"/>
              </a:rPr>
              <a:t>was</a:t>
            </a:r>
            <a:r>
              <a:rPr lang="en-US" sz="3200" dirty="0">
                <a:solidFill>
                  <a:schemeClr val="accent1">
                    <a:lumMod val="40000"/>
                    <a:lumOff val="60000"/>
                  </a:schemeClr>
                </a:solidFill>
                <a:latin typeface="Arial" panose="020B0604020202020204" pitchFamily="34" charset="0"/>
                <a:cs typeface="Arial" panose="020B0604020202020204" pitchFamily="34" charset="0"/>
              </a:rPr>
              <a:t> excellent, stood before thee; and the form thereof </a:t>
            </a:r>
            <a:r>
              <a:rPr lang="en-US" sz="3200" i="1" dirty="0">
                <a:solidFill>
                  <a:schemeClr val="accent1">
                    <a:lumMod val="40000"/>
                    <a:lumOff val="60000"/>
                  </a:schemeClr>
                </a:solidFill>
                <a:latin typeface="Arial" panose="020B0604020202020204" pitchFamily="34" charset="0"/>
                <a:cs typeface="Arial" panose="020B0604020202020204" pitchFamily="34" charset="0"/>
              </a:rPr>
              <a:t>was</a:t>
            </a:r>
            <a:r>
              <a:rPr lang="en-US" sz="3200" dirty="0">
                <a:solidFill>
                  <a:schemeClr val="accent1">
                    <a:lumMod val="40000"/>
                    <a:lumOff val="60000"/>
                  </a:schemeClr>
                </a:solidFill>
                <a:latin typeface="Arial" panose="020B0604020202020204" pitchFamily="34" charset="0"/>
                <a:cs typeface="Arial" panose="020B0604020202020204" pitchFamily="34" charset="0"/>
              </a:rPr>
              <a:t> terrible. This image's head </a:t>
            </a:r>
            <a:r>
              <a:rPr lang="en-US" sz="3200" i="1" dirty="0">
                <a:solidFill>
                  <a:schemeClr val="accent1">
                    <a:lumMod val="40000"/>
                    <a:lumOff val="60000"/>
                  </a:schemeClr>
                </a:solidFill>
                <a:latin typeface="Arial" panose="020B0604020202020204" pitchFamily="34" charset="0"/>
                <a:cs typeface="Arial" panose="020B0604020202020204" pitchFamily="34" charset="0"/>
              </a:rPr>
              <a:t>was</a:t>
            </a:r>
            <a:r>
              <a:rPr lang="en-US" sz="3200" dirty="0">
                <a:solidFill>
                  <a:schemeClr val="accent1">
                    <a:lumMod val="40000"/>
                    <a:lumOff val="60000"/>
                  </a:schemeClr>
                </a:solidFill>
                <a:latin typeface="Arial" panose="020B0604020202020204" pitchFamily="34" charset="0"/>
                <a:cs typeface="Arial" panose="020B0604020202020204" pitchFamily="34" charset="0"/>
              </a:rPr>
              <a:t> of fine gold, his breast and his arms of silver, his belly and his thighs of brass, His legs of iron, his feet part of iron and part of clay. Thou </a:t>
            </a:r>
            <a:r>
              <a:rPr lang="en-US" sz="3200" dirty="0" err="1">
                <a:solidFill>
                  <a:schemeClr val="accent1">
                    <a:lumMod val="40000"/>
                    <a:lumOff val="60000"/>
                  </a:schemeClr>
                </a:solidFill>
                <a:latin typeface="Arial" panose="020B0604020202020204" pitchFamily="34" charset="0"/>
                <a:cs typeface="Arial" panose="020B0604020202020204" pitchFamily="34" charset="0"/>
              </a:rPr>
              <a:t>sawest</a:t>
            </a:r>
            <a:r>
              <a:rPr lang="en-US" sz="3200" dirty="0">
                <a:solidFill>
                  <a:schemeClr val="accent1">
                    <a:lumMod val="40000"/>
                    <a:lumOff val="60000"/>
                  </a:schemeClr>
                </a:solidFill>
                <a:latin typeface="Arial" panose="020B0604020202020204" pitchFamily="34" charset="0"/>
                <a:cs typeface="Arial" panose="020B0604020202020204" pitchFamily="34" charset="0"/>
              </a:rPr>
              <a:t> till that a stone was cut out without hands, which smote the image upon his feet </a:t>
            </a:r>
            <a:r>
              <a:rPr lang="en-US" sz="3200" i="1" dirty="0">
                <a:solidFill>
                  <a:schemeClr val="accent1">
                    <a:lumMod val="40000"/>
                    <a:lumOff val="60000"/>
                  </a:schemeClr>
                </a:solidFill>
                <a:latin typeface="Arial" panose="020B0604020202020204" pitchFamily="34" charset="0"/>
                <a:cs typeface="Arial" panose="020B0604020202020204" pitchFamily="34" charset="0"/>
              </a:rPr>
              <a:t>that were</a:t>
            </a:r>
            <a:r>
              <a:rPr lang="en-US" sz="3200" dirty="0">
                <a:solidFill>
                  <a:schemeClr val="accent1">
                    <a:lumMod val="40000"/>
                    <a:lumOff val="60000"/>
                  </a:schemeClr>
                </a:solidFill>
                <a:latin typeface="Arial" panose="020B0604020202020204" pitchFamily="34" charset="0"/>
                <a:cs typeface="Arial" panose="020B0604020202020204" pitchFamily="34" charset="0"/>
              </a:rPr>
              <a:t> of iron and clay, and brake them to pieces</a:t>
            </a:r>
            <a:r>
              <a:rPr lang="en-US" sz="3200" dirty="0" smtClean="0">
                <a:solidFill>
                  <a:schemeClr val="accent1">
                    <a:lumMod val="40000"/>
                    <a:lumOff val="60000"/>
                  </a:schemeClr>
                </a:solidFill>
                <a:latin typeface="Arial" panose="020B0604020202020204" pitchFamily="34" charset="0"/>
                <a:cs typeface="Arial" panose="020B0604020202020204" pitchFamily="34" charset="0"/>
              </a:rPr>
              <a:t>.” </a:t>
            </a:r>
            <a:r>
              <a:rPr lang="en-US" sz="3200" dirty="0">
                <a:solidFill>
                  <a:schemeClr val="accent1">
                    <a:lumMod val="40000"/>
                    <a:lumOff val="60000"/>
                  </a:schemeClr>
                </a:solidFill>
                <a:latin typeface="Arial" panose="020B0604020202020204" pitchFamily="34" charset="0"/>
                <a:cs typeface="Arial" panose="020B0604020202020204" pitchFamily="34" charset="0"/>
              </a:rPr>
              <a:t>(Daniel 2:31-34) </a:t>
            </a:r>
          </a:p>
        </p:txBody>
      </p:sp>
    </p:spTree>
    <p:extLst>
      <p:ext uri="{BB962C8B-B14F-4D97-AF65-F5344CB8AC3E}">
        <p14:creationId xmlns:p14="http://schemas.microsoft.com/office/powerpoint/2010/main" val="149235941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18795"/>
            <a:ext cx="3633320" cy="4634337"/>
          </a:xfrm>
          <a:prstGeom prst="rect">
            <a:avLst/>
          </a:prstGeom>
        </p:spPr>
      </p:pic>
      <p:sp>
        <p:nvSpPr>
          <p:cNvPr id="3" name="TextBox 2"/>
          <p:cNvSpPr txBox="1"/>
          <p:nvPr/>
        </p:nvSpPr>
        <p:spPr>
          <a:xfrm>
            <a:off x="5105400" y="533400"/>
            <a:ext cx="3733800" cy="4401205"/>
          </a:xfrm>
          <a:prstGeom prst="rect">
            <a:avLst/>
          </a:prstGeom>
          <a:noFill/>
        </p:spPr>
        <p:txBody>
          <a:bodyPr wrap="square" rtlCol="0">
            <a:spAutoFit/>
          </a:bodyPr>
          <a:lstStyle/>
          <a:p>
            <a:r>
              <a:rPr lang="en-US" dirty="0" smtClean="0"/>
              <a:t>	</a:t>
            </a:r>
            <a:r>
              <a:rPr lang="en-US" sz="2800" dirty="0" smtClean="0"/>
              <a:t>“And </a:t>
            </a:r>
            <a:r>
              <a:rPr lang="en-US" sz="2800" dirty="0"/>
              <a:t>the beast which I saw was like unto a leopard, and his feet were as </a:t>
            </a:r>
            <a:r>
              <a:rPr lang="en-US" sz="2800" i="1" dirty="0"/>
              <a:t>the feet</a:t>
            </a:r>
            <a:r>
              <a:rPr lang="en-US" sz="2800" dirty="0"/>
              <a:t> of a bear, and his mouth as the mouth of a lion: and the dragon gave him his power, and his seat, and great authority. </a:t>
            </a:r>
            <a:r>
              <a:rPr lang="en-US" sz="2800" dirty="0" smtClean="0"/>
              <a:t>“ (</a:t>
            </a:r>
            <a:r>
              <a:rPr lang="en-US" sz="2800" dirty="0"/>
              <a:t>Revelation 13:2) </a:t>
            </a:r>
          </a:p>
        </p:txBody>
      </p:sp>
      <p:sp>
        <p:nvSpPr>
          <p:cNvPr id="4" name="TextBox 3"/>
          <p:cNvSpPr txBox="1"/>
          <p:nvPr/>
        </p:nvSpPr>
        <p:spPr>
          <a:xfrm>
            <a:off x="609600" y="5410200"/>
            <a:ext cx="4038600" cy="1200329"/>
          </a:xfrm>
          <a:prstGeom prst="rect">
            <a:avLst/>
          </a:prstGeom>
          <a:noFill/>
        </p:spPr>
        <p:txBody>
          <a:bodyPr wrap="square" rtlCol="0">
            <a:spAutoFit/>
          </a:bodyPr>
          <a:lstStyle/>
          <a:p>
            <a:r>
              <a:rPr lang="en-US" sz="3600" dirty="0" smtClean="0">
                <a:solidFill>
                  <a:srgbClr val="FF0000"/>
                </a:solidFill>
              </a:rPr>
              <a:t>Antichrist possessed by Satan</a:t>
            </a:r>
            <a:endParaRPr lang="en-US" sz="3600" dirty="0">
              <a:solidFill>
                <a:srgbClr val="FF0000"/>
              </a:solidFill>
            </a:endParaRPr>
          </a:p>
        </p:txBody>
      </p:sp>
    </p:spTree>
    <p:extLst>
      <p:ext uri="{BB962C8B-B14F-4D97-AF65-F5344CB8AC3E}">
        <p14:creationId xmlns:p14="http://schemas.microsoft.com/office/powerpoint/2010/main" val="232190054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4038600" cy="6186309"/>
          </a:xfrm>
          <a:prstGeom prst="rect">
            <a:avLst/>
          </a:prstGeom>
          <a:noFill/>
        </p:spPr>
        <p:txBody>
          <a:bodyPr wrap="square" rtlCol="0">
            <a:spAutoFit/>
          </a:bodyPr>
          <a:lstStyle/>
          <a:p>
            <a:r>
              <a:rPr lang="en-US" sz="3200" dirty="0" smtClean="0">
                <a:solidFill>
                  <a:srgbClr val="92D050"/>
                </a:solidFill>
              </a:rPr>
              <a:t>	</a:t>
            </a:r>
            <a:r>
              <a:rPr lang="en-US" sz="2800" dirty="0" smtClean="0">
                <a:solidFill>
                  <a:srgbClr val="FFFF00"/>
                </a:solidFill>
              </a:rPr>
              <a:t>“And </a:t>
            </a:r>
            <a:r>
              <a:rPr lang="en-US" sz="2800" dirty="0">
                <a:solidFill>
                  <a:srgbClr val="FFFF00"/>
                </a:solidFill>
              </a:rPr>
              <a:t>I saw one of his heads as it were wounded to death; and his deadly wound was healed: and all the world wondered after the beast. And they worshipped the dragon which gave power unto the beast: and they worshipped the beast, saying, Who </a:t>
            </a:r>
            <a:r>
              <a:rPr lang="en-US" sz="2800" i="1" dirty="0">
                <a:solidFill>
                  <a:srgbClr val="FFFF00"/>
                </a:solidFill>
              </a:rPr>
              <a:t>is</a:t>
            </a:r>
            <a:r>
              <a:rPr lang="en-US" sz="2800" dirty="0">
                <a:solidFill>
                  <a:srgbClr val="FFFF00"/>
                </a:solidFill>
              </a:rPr>
              <a:t> like unto the beast? who is able to make war with him? </a:t>
            </a:r>
            <a:r>
              <a:rPr lang="en-US" sz="2800" dirty="0" smtClean="0">
                <a:solidFill>
                  <a:srgbClr val="FFFF00"/>
                </a:solidFill>
              </a:rPr>
              <a:t>“ (</a:t>
            </a:r>
            <a:r>
              <a:rPr lang="en-US" sz="2800" dirty="0">
                <a:solidFill>
                  <a:srgbClr val="FFFF00"/>
                </a:solidFill>
              </a:rPr>
              <a:t>Revelation 13:3-4)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381000"/>
            <a:ext cx="4181856" cy="5334000"/>
          </a:xfrm>
          <a:prstGeom prst="rect">
            <a:avLst/>
          </a:prstGeom>
        </p:spPr>
      </p:pic>
    </p:spTree>
    <p:extLst>
      <p:ext uri="{BB962C8B-B14F-4D97-AF65-F5344CB8AC3E}">
        <p14:creationId xmlns:p14="http://schemas.microsoft.com/office/powerpoint/2010/main" val="3112542458"/>
      </p:ext>
    </p:extLst>
  </p:cSld>
  <p:clrMapOvr>
    <a:masterClrMapping/>
  </p:clrMapOvr>
  <p:transition>
    <p:fade/>
  </p:transition>
</p:sld>
</file>

<file path=ppt/theme/theme1.xml><?xml version="1.0" encoding="utf-8"?>
<a:theme xmlns:a="http://schemas.openxmlformats.org/drawingml/2006/main" name="DarkBrown">
  <a:themeElements>
    <a:clrScheme name="Gray Template Template">
      <a:dk1>
        <a:srgbClr val="000000"/>
      </a:dk1>
      <a:lt1>
        <a:srgbClr val="FFFFFF"/>
      </a:lt1>
      <a:dk2>
        <a:srgbClr val="5F5F5F"/>
      </a:dk2>
      <a:lt2>
        <a:srgbClr val="FFFF99"/>
      </a:lt2>
      <a:accent1>
        <a:srgbClr val="FFC000"/>
      </a:accent1>
      <a:accent2>
        <a:srgbClr val="3497AE"/>
      </a:accent2>
      <a:accent3>
        <a:srgbClr val="DF8045"/>
      </a:accent3>
      <a:accent4>
        <a:srgbClr val="7DCC2E"/>
      </a:accent4>
      <a:accent5>
        <a:srgbClr val="FF9929"/>
      </a:accent5>
      <a:accent6>
        <a:srgbClr val="7D3DA1"/>
      </a:accent6>
      <a:hlink>
        <a:srgbClr val="7DDDFF"/>
      </a:hlink>
      <a:folHlink>
        <a:srgbClr val="F0ED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DarkGrayCurtain">
  <a:themeElements>
    <a:clrScheme name="Gray Template Template">
      <a:dk1>
        <a:srgbClr val="000000"/>
      </a:dk1>
      <a:lt1>
        <a:srgbClr val="FFFFFF"/>
      </a:lt1>
      <a:dk2>
        <a:srgbClr val="5F5F5F"/>
      </a:dk2>
      <a:lt2>
        <a:srgbClr val="FFFF99"/>
      </a:lt2>
      <a:accent1>
        <a:srgbClr val="FFC000"/>
      </a:accent1>
      <a:accent2>
        <a:srgbClr val="3497AE"/>
      </a:accent2>
      <a:accent3>
        <a:srgbClr val="DF8045"/>
      </a:accent3>
      <a:accent4>
        <a:srgbClr val="7DCC2E"/>
      </a:accent4>
      <a:accent5>
        <a:srgbClr val="FF9929"/>
      </a:accent5>
      <a:accent6>
        <a:srgbClr val="7D3DA1"/>
      </a:accent6>
      <a:hlink>
        <a:srgbClr val="7DDDFF"/>
      </a:hlink>
      <a:folHlink>
        <a:srgbClr val="F0ED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Mountianwa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hrink_Shapes_Over_Picture_16x9.potx" id="{69B798BE-51F6-408C-A7F6-1C2455FA82C9}" vid="{450E659D-3A12-4189-8954-A9A16698977A}"/>
    </a:ext>
  </a:extLst>
</a:theme>
</file>

<file path=docProps/app.xml><?xml version="1.0" encoding="utf-8"?>
<Properties xmlns="http://schemas.openxmlformats.org/officeDocument/2006/extended-properties" xmlns:vt="http://schemas.openxmlformats.org/officeDocument/2006/docPropsVTypes">
  <Template>DarkBrown</Template>
  <TotalTime>3850</TotalTime>
  <Words>116</Words>
  <Application>Microsoft Office PowerPoint</Application>
  <PresentationFormat>On-screen Show (4:3)</PresentationFormat>
  <Paragraphs>39</Paragraphs>
  <Slides>25</Slides>
  <Notes>0</Notes>
  <HiddenSlides>0</HiddenSlides>
  <MMClips>0</MMClips>
  <ScaleCrop>false</ScaleCrop>
  <HeadingPairs>
    <vt:vector size="4" baseType="variant">
      <vt:variant>
        <vt:lpstr>Theme</vt:lpstr>
      </vt:variant>
      <vt:variant>
        <vt:i4>5</vt:i4>
      </vt:variant>
      <vt:variant>
        <vt:lpstr>Slide Titles</vt:lpstr>
      </vt:variant>
      <vt:variant>
        <vt:i4>25</vt:i4>
      </vt:variant>
    </vt:vector>
  </HeadingPairs>
  <TitlesOfParts>
    <vt:vector size="30" baseType="lpstr">
      <vt:lpstr>DarkBrown</vt:lpstr>
      <vt:lpstr>White with Courier font for code slides</vt:lpstr>
      <vt:lpstr>DarkGrayCurtain</vt:lpstr>
      <vt:lpstr>1_White with Courier font for code slides</vt:lpstr>
      <vt:lpstr>Mountianwater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Chapter 13</dc:title>
  <dc:creator>Cooper</dc:creator>
  <cp:lastModifiedBy>Cooper</cp:lastModifiedBy>
  <cp:revision>27</cp:revision>
  <dcterms:created xsi:type="dcterms:W3CDTF">2013-08-24T16:02:50Z</dcterms:created>
  <dcterms:modified xsi:type="dcterms:W3CDTF">2013-11-09T17:55:10Z</dcterms:modified>
</cp:coreProperties>
</file>