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7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21D5A-59B7-4B7A-94F8-ABD5F6339173}"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B21D5A-59B7-4B7A-94F8-ABD5F63391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4F389B-FA09-47D5-ABB1-A287288A7867}" type="datetimeFigureOut">
              <a:rPr lang="en-US" smtClean="0"/>
              <a:t>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B21D5A-59B7-4B7A-94F8-ABD5F6339173}"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F4F389B-FA09-47D5-ABB1-A287288A7867}" type="datetimeFigureOut">
              <a:rPr lang="en-US" smtClean="0"/>
              <a:t>1/5/2014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92B21D5A-59B7-4B7A-94F8-ABD5F63391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F4F389B-FA09-47D5-ABB1-A287288A7867}" type="datetimeFigureOut">
              <a:rPr lang="en-US" smtClean="0"/>
              <a:t>1/5/2014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2B21D5A-59B7-4B7A-94F8-ABD5F633917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Parthia" TargetMode="External"/><Relationship Id="rId1" Type="http://schemas.openxmlformats.org/officeDocument/2006/relationships/slideLayout" Target="../slideLayouts/slideLayout7.xml"/><Relationship Id="rId4" Type="http://schemas.openxmlformats.org/officeDocument/2006/relationships/hyperlink" Target="http://en.wikipedia.org/wiki/Claudius_James_Ri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14400"/>
            <a:ext cx="8077200" cy="1673352"/>
          </a:xfrm>
        </p:spPr>
        <p:txBody>
          <a:bodyPr/>
          <a:lstStyle/>
          <a:p>
            <a:r>
              <a:rPr lang="en-US" dirty="0"/>
              <a:t>Commercial Babylon Falls</a:t>
            </a:r>
            <a:br>
              <a:rPr lang="en-US" dirty="0"/>
            </a:br>
            <a:endParaRPr lang="en-US" dirty="0"/>
          </a:p>
        </p:txBody>
      </p:sp>
      <p:sp>
        <p:nvSpPr>
          <p:cNvPr id="3" name="Subtitle 2"/>
          <p:cNvSpPr>
            <a:spLocks noGrp="1"/>
          </p:cNvSpPr>
          <p:nvPr>
            <p:ph type="subTitle" idx="1"/>
          </p:nvPr>
        </p:nvSpPr>
        <p:spPr>
          <a:xfrm>
            <a:off x="2057400" y="2057400"/>
            <a:ext cx="4648200" cy="813816"/>
          </a:xfrm>
        </p:spPr>
        <p:txBody>
          <a:bodyPr>
            <a:normAutofit/>
          </a:bodyPr>
          <a:lstStyle/>
          <a:p>
            <a:r>
              <a:rPr lang="en-US" sz="4400" dirty="0"/>
              <a:t>Revelation 18:1-24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276600"/>
            <a:ext cx="4368800" cy="3276600"/>
          </a:xfrm>
          <a:prstGeom prst="rect">
            <a:avLst/>
          </a:prstGeom>
        </p:spPr>
      </p:pic>
    </p:spTree>
    <p:extLst>
      <p:ext uri="{BB962C8B-B14F-4D97-AF65-F5344CB8AC3E}">
        <p14:creationId xmlns:p14="http://schemas.microsoft.com/office/powerpoint/2010/main" val="203841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696200" cy="2862322"/>
          </a:xfrm>
          <a:prstGeom prst="rect">
            <a:avLst/>
          </a:prstGeom>
          <a:noFill/>
        </p:spPr>
        <p:txBody>
          <a:bodyPr wrap="square" rtlCol="0">
            <a:spAutoFit/>
          </a:bodyPr>
          <a:lstStyle/>
          <a:p>
            <a:r>
              <a:rPr lang="en-US" dirty="0" smtClean="0"/>
              <a:t>	</a:t>
            </a:r>
            <a:r>
              <a:rPr lang="en-US" sz="3600" dirty="0" smtClean="0"/>
              <a:t>“Therefore </a:t>
            </a:r>
            <a:r>
              <a:rPr lang="en-US" sz="3600" dirty="0"/>
              <a:t>shall her plagues come in one day, death, and mourning, and famine; and she shall be utterly burned with fire: for strong </a:t>
            </a:r>
            <a:r>
              <a:rPr lang="en-US" sz="3600" i="1" dirty="0"/>
              <a:t>is</a:t>
            </a:r>
            <a:r>
              <a:rPr lang="en-US" sz="3600" dirty="0"/>
              <a:t> the Lord God who judgeth her</a:t>
            </a:r>
            <a:r>
              <a:rPr lang="en-US" sz="3600" dirty="0" smtClean="0"/>
              <a:t>.”    </a:t>
            </a:r>
            <a:r>
              <a:rPr lang="en-US" sz="3600" dirty="0"/>
              <a:t>(Revelation 18:8)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581400"/>
            <a:ext cx="7010400" cy="2500376"/>
          </a:xfrm>
          <a:prstGeom prst="rect">
            <a:avLst/>
          </a:prstGeom>
        </p:spPr>
      </p:pic>
    </p:spTree>
    <p:extLst>
      <p:ext uri="{BB962C8B-B14F-4D97-AF65-F5344CB8AC3E}">
        <p14:creationId xmlns:p14="http://schemas.microsoft.com/office/powerpoint/2010/main" val="9755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2338" y="990600"/>
            <a:ext cx="4267200" cy="4524315"/>
          </a:xfrm>
          <a:prstGeom prst="rect">
            <a:avLst/>
          </a:prstGeom>
          <a:noFill/>
        </p:spPr>
        <p:txBody>
          <a:bodyPr wrap="square" rtlCol="0">
            <a:spAutoFit/>
          </a:bodyPr>
          <a:lstStyle/>
          <a:p>
            <a:r>
              <a:rPr lang="en-US" dirty="0"/>
              <a:t>	</a:t>
            </a:r>
            <a:r>
              <a:rPr lang="en-US" sz="2400" dirty="0">
                <a:solidFill>
                  <a:schemeClr val="accent1">
                    <a:lumMod val="20000"/>
                    <a:lumOff val="80000"/>
                  </a:schemeClr>
                </a:solidFill>
                <a:effectLst>
                  <a:outerShdw blurRad="38100" dist="38100" dir="2700000" algn="tl">
                    <a:srgbClr val="000000">
                      <a:alpha val="43137"/>
                    </a:srgbClr>
                  </a:outerShdw>
                </a:effectLst>
              </a:rPr>
              <a:t>“And the kings of the earth, who have committed fornication and lived deliciously with her, shall bewail her, and lament for her, when they shall see the smoke of her burning, </a:t>
            </a:r>
            <a:r>
              <a:rPr lang="en-US" sz="2400" dirty="0" smtClean="0">
                <a:solidFill>
                  <a:schemeClr val="accent1">
                    <a:lumMod val="20000"/>
                    <a:lumOff val="80000"/>
                  </a:schemeClr>
                </a:solidFill>
                <a:effectLst>
                  <a:outerShdw blurRad="38100" dist="38100" dir="2700000" algn="tl">
                    <a:srgbClr val="000000">
                      <a:alpha val="43137"/>
                    </a:srgbClr>
                  </a:outerShdw>
                </a:effectLst>
              </a:rPr>
              <a:t>	Standing </a:t>
            </a:r>
            <a:r>
              <a:rPr lang="en-US" sz="2400" dirty="0">
                <a:solidFill>
                  <a:schemeClr val="accent1">
                    <a:lumMod val="20000"/>
                    <a:lumOff val="80000"/>
                  </a:schemeClr>
                </a:solidFill>
                <a:effectLst>
                  <a:outerShdw blurRad="38100" dist="38100" dir="2700000" algn="tl">
                    <a:srgbClr val="000000">
                      <a:alpha val="43137"/>
                    </a:srgbClr>
                  </a:outerShdw>
                </a:effectLst>
              </a:rPr>
              <a:t>afar off for the fear of her torment, saying, Alas, alas, that great city Babylon, that mighty city! for in one hour is thy judgment come</a:t>
            </a:r>
            <a:r>
              <a:rPr lang="en-US" sz="2400" dirty="0" smtClean="0">
                <a:solidFill>
                  <a:schemeClr val="accent1">
                    <a:lumMod val="20000"/>
                    <a:lumOff val="80000"/>
                  </a:schemeClr>
                </a:solidFill>
                <a:effectLst>
                  <a:outerShdw blurRad="38100" dist="38100" dir="2700000" algn="tl">
                    <a:srgbClr val="000000">
                      <a:alpha val="43137"/>
                    </a:srgbClr>
                  </a:outerShdw>
                </a:effectLst>
              </a:rPr>
              <a:t>.”   </a:t>
            </a:r>
            <a:r>
              <a:rPr lang="en-US" sz="2400" dirty="0">
                <a:solidFill>
                  <a:schemeClr val="accent1">
                    <a:lumMod val="20000"/>
                    <a:lumOff val="80000"/>
                  </a:schemeClr>
                </a:solidFill>
                <a:effectLst>
                  <a:outerShdw blurRad="38100" dist="38100" dir="2700000" algn="tl">
                    <a:srgbClr val="000000">
                      <a:alpha val="43137"/>
                    </a:srgbClr>
                  </a:outerShdw>
                </a:effectLst>
              </a:rPr>
              <a:t>(Revelation 18:9-10)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09600"/>
            <a:ext cx="3512256" cy="2895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962400"/>
            <a:ext cx="3512256" cy="2410626"/>
          </a:xfrm>
          <a:prstGeom prst="rect">
            <a:avLst/>
          </a:prstGeom>
        </p:spPr>
      </p:pic>
    </p:spTree>
    <p:extLst>
      <p:ext uri="{BB962C8B-B14F-4D97-AF65-F5344CB8AC3E}">
        <p14:creationId xmlns:p14="http://schemas.microsoft.com/office/powerpoint/2010/main" val="398729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304800"/>
            <a:ext cx="7696200" cy="4154984"/>
          </a:xfrm>
          <a:prstGeom prst="rect">
            <a:avLst/>
          </a:prstGeom>
          <a:noFill/>
        </p:spPr>
        <p:txBody>
          <a:bodyPr wrap="square" rtlCol="0">
            <a:spAutoFit/>
          </a:bodyPr>
          <a:lstStyle/>
          <a:p>
            <a:r>
              <a:rPr lang="en-US" sz="2400" dirty="0" smtClean="0">
                <a:solidFill>
                  <a:schemeClr val="accent5">
                    <a:lumMod val="40000"/>
                    <a:lumOff val="60000"/>
                  </a:schemeClr>
                </a:solidFill>
                <a:effectLst>
                  <a:outerShdw blurRad="38100" dist="38100" dir="2700000" algn="tl">
                    <a:srgbClr val="000000">
                      <a:alpha val="43137"/>
                    </a:srgbClr>
                  </a:outerShdw>
                </a:effectLst>
              </a:rPr>
              <a:t>	And </a:t>
            </a:r>
            <a:r>
              <a:rPr lang="en-US" sz="2400" dirty="0">
                <a:solidFill>
                  <a:schemeClr val="accent5">
                    <a:lumMod val="40000"/>
                    <a:lumOff val="60000"/>
                  </a:schemeClr>
                </a:solidFill>
                <a:effectLst>
                  <a:outerShdw blurRad="38100" dist="38100" dir="2700000" algn="tl">
                    <a:srgbClr val="000000">
                      <a:alpha val="43137"/>
                    </a:srgbClr>
                  </a:outerShdw>
                </a:effectLst>
              </a:rPr>
              <a:t>the merchants of the earth shall weep and mourn over her; for no man buyeth their merchandise any more: The merchandise of gold, and silver, and precious stones, and of pearls, and fine linen, and purple, and silk, and scarlet, and all thyine wood, and all manner vessels of ivory, and all manner vessels of most precious wood, and of brass, and iron, and marble, And cinnamon, and odours, and ointments, and frankincense, and wine, and oil, and fine flour, and wheat, and beasts, and sheep, and horses, and chariots, and slaves, and souls of men</a:t>
            </a:r>
            <a:r>
              <a:rPr lang="en-US" sz="2400" dirty="0" smtClean="0">
                <a:solidFill>
                  <a:schemeClr val="accent5">
                    <a:lumMod val="40000"/>
                    <a:lumOff val="60000"/>
                  </a:schemeClr>
                </a:solidFill>
                <a:effectLst>
                  <a:outerShdw blurRad="38100" dist="38100" dir="2700000" algn="tl">
                    <a:srgbClr val="000000">
                      <a:alpha val="43137"/>
                    </a:srgbClr>
                  </a:outerShdw>
                </a:effectLst>
              </a:rPr>
              <a:t>.”  </a:t>
            </a:r>
            <a:r>
              <a:rPr lang="en-US" sz="2400" dirty="0">
                <a:solidFill>
                  <a:schemeClr val="accent5">
                    <a:lumMod val="40000"/>
                    <a:lumOff val="60000"/>
                  </a:schemeClr>
                </a:solidFill>
                <a:effectLst>
                  <a:outerShdw blurRad="38100" dist="38100" dir="2700000" algn="tl">
                    <a:srgbClr val="000000">
                      <a:alpha val="43137"/>
                    </a:srgbClr>
                  </a:outerShdw>
                </a:effectLst>
              </a:rPr>
              <a:t>(Revelation 18:11-13) </a:t>
            </a:r>
          </a:p>
        </p:txBody>
      </p:sp>
    </p:spTree>
    <p:extLst>
      <p:ext uri="{BB962C8B-B14F-4D97-AF65-F5344CB8AC3E}">
        <p14:creationId xmlns:p14="http://schemas.microsoft.com/office/powerpoint/2010/main" val="2362524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533400"/>
            <a:ext cx="6400800" cy="3046988"/>
          </a:xfrm>
          <a:prstGeom prst="rect">
            <a:avLst/>
          </a:prstGeom>
          <a:noFill/>
        </p:spPr>
        <p:txBody>
          <a:bodyPr wrap="square" rtlCol="0">
            <a:spAutoFit/>
          </a:bodyPr>
          <a:lstStyle/>
          <a:p>
            <a:r>
              <a:rPr lang="en-US" dirty="0"/>
              <a:t>	</a:t>
            </a:r>
            <a:r>
              <a:rPr lang="en-US" sz="3200" dirty="0" smtClean="0">
                <a:solidFill>
                  <a:srgbClr val="FFFFCC"/>
                </a:solidFill>
              </a:rPr>
              <a:t>“And </a:t>
            </a:r>
            <a:r>
              <a:rPr lang="en-US" sz="3200" dirty="0">
                <a:solidFill>
                  <a:srgbClr val="FFFFCC"/>
                </a:solidFill>
              </a:rPr>
              <a:t>the fruits that thy soul lusted after are departed from thee, and all things which were dainty and goodly are departed from thee, and thou shalt find them no more at all</a:t>
            </a:r>
            <a:r>
              <a:rPr lang="en-US" sz="3200" dirty="0" smtClean="0">
                <a:solidFill>
                  <a:srgbClr val="FFFFCC"/>
                </a:solidFill>
              </a:rPr>
              <a:t>.”  (</a:t>
            </a:r>
            <a:r>
              <a:rPr lang="en-US" sz="3200" dirty="0">
                <a:solidFill>
                  <a:srgbClr val="FFFFCC"/>
                </a:solidFill>
              </a:rPr>
              <a:t>Revelation 18:14) </a:t>
            </a:r>
          </a:p>
        </p:txBody>
      </p:sp>
      <p:sp>
        <p:nvSpPr>
          <p:cNvPr id="3" name="TextBox 2"/>
          <p:cNvSpPr txBox="1"/>
          <p:nvPr/>
        </p:nvSpPr>
        <p:spPr>
          <a:xfrm>
            <a:off x="457200" y="3733800"/>
            <a:ext cx="8001000" cy="2831544"/>
          </a:xfrm>
          <a:prstGeom prst="rect">
            <a:avLst/>
          </a:prstGeom>
          <a:noFill/>
        </p:spPr>
        <p:txBody>
          <a:bodyPr wrap="square" rtlCol="0">
            <a:spAutoFit/>
          </a:bodyPr>
          <a:lstStyle/>
          <a:p>
            <a:r>
              <a:rPr lang="en-US" dirty="0" smtClean="0">
                <a:solidFill>
                  <a:srgbClr val="FFC000"/>
                </a:solidFill>
              </a:rPr>
              <a:t>	</a:t>
            </a:r>
            <a:r>
              <a:rPr lang="en-US" sz="3200" dirty="0" smtClean="0">
                <a:solidFill>
                  <a:srgbClr val="FFC000"/>
                </a:solidFill>
              </a:rPr>
              <a:t>Verses </a:t>
            </a:r>
            <a:r>
              <a:rPr lang="en-US" sz="3200" dirty="0">
                <a:solidFill>
                  <a:srgbClr val="FFC000"/>
                </a:solidFill>
              </a:rPr>
              <a:t>11-13  lists  28 different types of commodities, no longer to be found in Babylon  anymore after her downfall. Most shocking on this list is the mention of “human souls” (Verse </a:t>
            </a:r>
            <a:r>
              <a:rPr lang="en-US" sz="3200" dirty="0" smtClean="0">
                <a:solidFill>
                  <a:srgbClr val="FFC000"/>
                </a:solidFill>
              </a:rPr>
              <a:t>13)</a:t>
            </a:r>
            <a:endParaRPr lang="en-US" sz="3200" dirty="0">
              <a:solidFill>
                <a:srgbClr val="FFC000"/>
              </a:solidFill>
            </a:endParaRPr>
          </a:p>
          <a:p>
            <a:endParaRPr lang="en-US" dirty="0"/>
          </a:p>
        </p:txBody>
      </p:sp>
    </p:spTree>
    <p:extLst>
      <p:ext uri="{BB962C8B-B14F-4D97-AF65-F5344CB8AC3E}">
        <p14:creationId xmlns:p14="http://schemas.microsoft.com/office/powerpoint/2010/main" val="362334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657600"/>
            <a:ext cx="7315200" cy="3108543"/>
          </a:xfrm>
          <a:prstGeom prst="rect">
            <a:avLst/>
          </a:prstGeom>
          <a:solidFill>
            <a:schemeClr val="accent3">
              <a:lumMod val="20000"/>
              <a:lumOff val="80000"/>
            </a:schemeClr>
          </a:solidFill>
        </p:spPr>
        <p:txBody>
          <a:bodyPr wrap="square" rtlCol="0">
            <a:spAutoFit/>
          </a:bodyPr>
          <a:lstStyle/>
          <a:p>
            <a:r>
              <a:rPr lang="en-US" dirty="0" smtClean="0"/>
              <a:t>	</a:t>
            </a:r>
            <a:r>
              <a:rPr lang="en-US" b="1" dirty="0" smtClean="0">
                <a:solidFill>
                  <a:srgbClr val="FF0000"/>
                </a:solidFill>
                <a:effectLst>
                  <a:outerShdw blurRad="38100" dist="38100" dir="2700000" algn="tl">
                    <a:srgbClr val="000000">
                      <a:alpha val="43137"/>
                    </a:srgbClr>
                  </a:outerShdw>
                </a:effectLst>
              </a:rPr>
              <a:t>“</a:t>
            </a:r>
            <a:r>
              <a:rPr lang="en-US" sz="2800" b="1" dirty="0" smtClean="0">
                <a:solidFill>
                  <a:srgbClr val="FF0000"/>
                </a:solidFill>
                <a:effectLst>
                  <a:outerShdw blurRad="38100" dist="38100" dir="2700000" algn="tl">
                    <a:srgbClr val="000000">
                      <a:alpha val="43137"/>
                    </a:srgbClr>
                  </a:outerShdw>
                </a:effectLst>
              </a:rPr>
              <a:t>The </a:t>
            </a:r>
            <a:r>
              <a:rPr lang="en-US" sz="2800" b="1" dirty="0">
                <a:solidFill>
                  <a:srgbClr val="FF0000"/>
                </a:solidFill>
                <a:effectLst>
                  <a:outerShdw blurRad="38100" dist="38100" dir="2700000" algn="tl">
                    <a:srgbClr val="000000">
                      <a:alpha val="43137"/>
                    </a:srgbClr>
                  </a:outerShdw>
                </a:effectLst>
              </a:rPr>
              <a:t>merchants of these things, which were made rich by her, shall stand afar off for the fear of her torment, weeping and wailing, And saying, Alas, alas, that great city, that was clothed in fine linen, and purple, and scarlet, and decked with gold, and precious stones, and pearls</a:t>
            </a:r>
            <a:r>
              <a:rPr lang="en-US" sz="2800" b="1" dirty="0" smtClean="0">
                <a:solidFill>
                  <a:srgbClr val="FF0000"/>
                </a:solidFill>
                <a:effectLst>
                  <a:outerShdw blurRad="38100" dist="38100" dir="2700000" algn="tl">
                    <a:srgbClr val="000000">
                      <a:alpha val="43137"/>
                    </a:srgbClr>
                  </a:outerShdw>
                </a:effectLst>
              </a:rPr>
              <a:t>!”  (</a:t>
            </a:r>
            <a:r>
              <a:rPr lang="en-US" sz="2800" b="1" dirty="0">
                <a:solidFill>
                  <a:srgbClr val="FF0000"/>
                </a:solidFill>
                <a:effectLst>
                  <a:outerShdw blurRad="38100" dist="38100" dir="2700000" algn="tl">
                    <a:srgbClr val="000000">
                      <a:alpha val="43137"/>
                    </a:srgbClr>
                  </a:outerShdw>
                </a:effectLst>
              </a:rPr>
              <a:t>Revelation 18:15-16)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52400"/>
            <a:ext cx="4572000" cy="3429000"/>
          </a:xfrm>
          <a:prstGeom prst="rect">
            <a:avLst/>
          </a:prstGeom>
        </p:spPr>
      </p:pic>
    </p:spTree>
    <p:extLst>
      <p:ext uri="{BB962C8B-B14F-4D97-AF65-F5344CB8AC3E}">
        <p14:creationId xmlns:p14="http://schemas.microsoft.com/office/powerpoint/2010/main" val="1907474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4572000" cy="4154984"/>
          </a:xfrm>
          <a:prstGeom prst="rect">
            <a:avLst/>
          </a:prstGeom>
          <a:noFill/>
        </p:spPr>
        <p:txBody>
          <a:bodyPr wrap="square" rtlCol="0">
            <a:spAutoFit/>
          </a:bodyPr>
          <a:lstStyle/>
          <a:p>
            <a:r>
              <a:rPr lang="en-US" dirty="0"/>
              <a:t>	</a:t>
            </a:r>
            <a:r>
              <a:rPr lang="en-US" sz="5400" dirty="0">
                <a:solidFill>
                  <a:schemeClr val="accent3">
                    <a:lumMod val="20000"/>
                    <a:lumOff val="80000"/>
                  </a:schemeClr>
                </a:solidFill>
              </a:rPr>
              <a:t>“For in one hour so great riches is come to nought. </a:t>
            </a:r>
            <a:endParaRPr lang="en-US" sz="5400" dirty="0" smtClean="0">
              <a:solidFill>
                <a:schemeClr val="accent3">
                  <a:lumMod val="20000"/>
                  <a:lumOff val="80000"/>
                </a:schemeClr>
              </a:solidFill>
            </a:endParaRPr>
          </a:p>
          <a:p>
            <a:endParaRPr lang="en-US" sz="2400" dirty="0">
              <a:solidFill>
                <a:schemeClr val="accent3">
                  <a:lumMod val="20000"/>
                  <a:lumOff val="80000"/>
                </a:schemeClr>
              </a:solidFill>
            </a:endParaRPr>
          </a:p>
          <a:p>
            <a:r>
              <a:rPr lang="en-US" sz="2400" dirty="0" smtClean="0">
                <a:solidFill>
                  <a:schemeClr val="accent3">
                    <a:lumMod val="20000"/>
                    <a:lumOff val="80000"/>
                  </a:schemeClr>
                </a:solidFill>
              </a:rPr>
              <a:t>	</a:t>
            </a:r>
            <a:endParaRPr lang="en-US" sz="2400" dirty="0">
              <a:solidFill>
                <a:schemeClr val="accent3">
                  <a:lumMod val="20000"/>
                  <a:lumOff val="80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533400"/>
            <a:ext cx="3437324" cy="3609975"/>
          </a:xfrm>
          <a:prstGeom prst="rect">
            <a:avLst/>
          </a:prstGeom>
        </p:spPr>
      </p:pic>
    </p:spTree>
    <p:extLst>
      <p:ext uri="{BB962C8B-B14F-4D97-AF65-F5344CB8AC3E}">
        <p14:creationId xmlns:p14="http://schemas.microsoft.com/office/powerpoint/2010/main" val="1870431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04800"/>
            <a:ext cx="7787473" cy="2286000"/>
          </a:xfrm>
          <a:prstGeom prst="rect">
            <a:avLst/>
          </a:prstGeom>
        </p:spPr>
      </p:pic>
      <p:sp>
        <p:nvSpPr>
          <p:cNvPr id="3" name="TextBox 2"/>
          <p:cNvSpPr txBox="1"/>
          <p:nvPr/>
        </p:nvSpPr>
        <p:spPr>
          <a:xfrm>
            <a:off x="609600" y="2590800"/>
            <a:ext cx="7924800" cy="1938992"/>
          </a:xfrm>
          <a:prstGeom prst="rect">
            <a:avLst/>
          </a:prstGeom>
          <a:solidFill>
            <a:schemeClr val="tx1"/>
          </a:solidFill>
        </p:spPr>
        <p:txBody>
          <a:bodyPr wrap="square" rtlCol="0">
            <a:spAutoFit/>
          </a:bodyPr>
          <a:lstStyle/>
          <a:p>
            <a:r>
              <a:rPr lang="en-US" sz="2400" dirty="0" smtClean="0">
                <a:solidFill>
                  <a:srgbClr val="0070C0"/>
                </a:solidFill>
                <a:effectLst>
                  <a:outerShdw blurRad="38100" dist="38100" dir="2700000" algn="tl">
                    <a:srgbClr val="000000">
                      <a:alpha val="43137"/>
                    </a:srgbClr>
                  </a:outerShdw>
                </a:effectLst>
              </a:rPr>
              <a:t>	</a:t>
            </a:r>
            <a:r>
              <a:rPr lang="en-US" sz="2400" b="1" dirty="0" smtClean="0">
                <a:solidFill>
                  <a:srgbClr val="0070C0"/>
                </a:solidFill>
              </a:rPr>
              <a:t>“And </a:t>
            </a:r>
            <a:r>
              <a:rPr lang="en-US" sz="2400" b="1" dirty="0">
                <a:solidFill>
                  <a:srgbClr val="0070C0"/>
                </a:solidFill>
              </a:rPr>
              <a:t>every shipmaster, and all the company in ships, and sailors, and as many as trade by sea, stood afar off, And cried when they saw the smoke of her burning, saying, What </a:t>
            </a:r>
            <a:r>
              <a:rPr lang="en-US" sz="2400" b="1" i="1" dirty="0">
                <a:solidFill>
                  <a:srgbClr val="0070C0"/>
                </a:solidFill>
              </a:rPr>
              <a:t>city is</a:t>
            </a:r>
            <a:r>
              <a:rPr lang="en-US" sz="2400" b="1" dirty="0">
                <a:solidFill>
                  <a:srgbClr val="0070C0"/>
                </a:solidFill>
              </a:rPr>
              <a:t> like unto this great city</a:t>
            </a:r>
            <a:r>
              <a:rPr lang="en-US" sz="2400" b="1" dirty="0" smtClean="0">
                <a:solidFill>
                  <a:srgbClr val="0070C0"/>
                </a:solidFill>
              </a:rPr>
              <a:t>!”  </a:t>
            </a:r>
            <a:r>
              <a:rPr lang="en-US" sz="2400" b="1" dirty="0">
                <a:solidFill>
                  <a:srgbClr val="0070C0"/>
                </a:solidFill>
              </a:rPr>
              <a:t>(Revelation 18:17-18) </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3758" y="4506346"/>
            <a:ext cx="6468208" cy="2209800"/>
          </a:xfrm>
          <a:prstGeom prst="rect">
            <a:avLst/>
          </a:prstGeom>
        </p:spPr>
      </p:pic>
    </p:spTree>
    <p:extLst>
      <p:ext uri="{BB962C8B-B14F-4D97-AF65-F5344CB8AC3E}">
        <p14:creationId xmlns:p14="http://schemas.microsoft.com/office/powerpoint/2010/main" val="298168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733800"/>
            <a:ext cx="7162800" cy="2677656"/>
          </a:xfrm>
          <a:prstGeom prst="rect">
            <a:avLst/>
          </a:prstGeom>
          <a:solidFill>
            <a:schemeClr val="accent1">
              <a:lumMod val="50000"/>
            </a:schemeClr>
          </a:solidFill>
        </p:spPr>
        <p:txBody>
          <a:bodyPr wrap="square" rtlCol="0">
            <a:spAutoFit/>
          </a:bodyPr>
          <a:lstStyle/>
          <a:p>
            <a:r>
              <a:rPr lang="en-US" dirty="0" smtClean="0"/>
              <a:t>	</a:t>
            </a:r>
            <a:r>
              <a:rPr lang="en-US" sz="2800" dirty="0" smtClean="0">
                <a:solidFill>
                  <a:schemeClr val="bg1">
                    <a:lumMod val="95000"/>
                    <a:lumOff val="5000"/>
                  </a:schemeClr>
                </a:solidFill>
                <a:effectLst>
                  <a:outerShdw blurRad="38100" dist="38100" dir="2700000" algn="tl">
                    <a:srgbClr val="000000">
                      <a:alpha val="43137"/>
                    </a:srgbClr>
                  </a:outerShdw>
                </a:effectLst>
              </a:rPr>
              <a:t>“And </a:t>
            </a:r>
            <a:r>
              <a:rPr lang="en-US" sz="2800" dirty="0">
                <a:solidFill>
                  <a:schemeClr val="bg1">
                    <a:lumMod val="95000"/>
                    <a:lumOff val="5000"/>
                  </a:schemeClr>
                </a:solidFill>
                <a:effectLst>
                  <a:outerShdw blurRad="38100" dist="38100" dir="2700000" algn="tl">
                    <a:srgbClr val="000000">
                      <a:alpha val="43137"/>
                    </a:srgbClr>
                  </a:outerShdw>
                </a:effectLst>
              </a:rPr>
              <a:t>they cast dust on their heads, and cried, weeping and wailing, saying, Alas, alas, that great city, wherein were made rich all that had ships in the sea by reason of her costliness! for in one hour is she made desolate</a:t>
            </a:r>
            <a:r>
              <a:rPr lang="en-US" sz="2800" dirty="0" smtClean="0">
                <a:solidFill>
                  <a:schemeClr val="bg1">
                    <a:lumMod val="95000"/>
                    <a:lumOff val="5000"/>
                  </a:schemeClr>
                </a:solidFill>
                <a:effectLst>
                  <a:outerShdw blurRad="38100" dist="38100" dir="2700000" algn="tl">
                    <a:srgbClr val="000000">
                      <a:alpha val="43137"/>
                    </a:srgbClr>
                  </a:outerShdw>
                </a:effectLst>
              </a:rPr>
              <a:t>.”  (</a:t>
            </a:r>
            <a:r>
              <a:rPr lang="en-US" sz="2800" dirty="0">
                <a:solidFill>
                  <a:schemeClr val="bg1">
                    <a:lumMod val="95000"/>
                    <a:lumOff val="5000"/>
                  </a:schemeClr>
                </a:solidFill>
                <a:effectLst>
                  <a:outerShdw blurRad="38100" dist="38100" dir="2700000" algn="tl">
                    <a:srgbClr val="000000">
                      <a:alpha val="43137"/>
                    </a:srgbClr>
                  </a:outerShdw>
                </a:effectLst>
              </a:rPr>
              <a:t>Revelation 18:19)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685" y="179697"/>
            <a:ext cx="4600230" cy="3401703"/>
          </a:xfrm>
          <a:prstGeom prst="rect">
            <a:avLst/>
          </a:prstGeom>
        </p:spPr>
      </p:pic>
    </p:spTree>
    <p:extLst>
      <p:ext uri="{BB962C8B-B14F-4D97-AF65-F5344CB8AC3E}">
        <p14:creationId xmlns:p14="http://schemas.microsoft.com/office/powerpoint/2010/main" val="4017129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0"/>
            <a:ext cx="7848600" cy="2308324"/>
          </a:xfrm>
          <a:prstGeom prst="rect">
            <a:avLst/>
          </a:prstGeom>
          <a:solidFill>
            <a:srgbClr val="0070C0"/>
          </a:solidFill>
        </p:spPr>
        <p:txBody>
          <a:bodyPr wrap="square" rtlCol="0">
            <a:spAutoFit/>
          </a:bodyPr>
          <a:lstStyle/>
          <a:p>
            <a:r>
              <a:rPr lang="en-US"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“Rejoice </a:t>
            </a:r>
            <a:r>
              <a:rPr lang="en-US" sz="2400" dirty="0">
                <a:effectLst>
                  <a:outerShdw blurRad="38100" dist="38100" dir="2700000" algn="tl">
                    <a:srgbClr val="000000">
                      <a:alpha val="43137"/>
                    </a:srgbClr>
                  </a:outerShdw>
                </a:effectLst>
              </a:rPr>
              <a:t>over her, </a:t>
            </a:r>
            <a:r>
              <a:rPr lang="en-US" sz="2400" i="1" dirty="0">
                <a:effectLst>
                  <a:outerShdw blurRad="38100" dist="38100" dir="2700000" algn="tl">
                    <a:srgbClr val="000000">
                      <a:alpha val="43137"/>
                    </a:srgbClr>
                  </a:outerShdw>
                </a:effectLst>
              </a:rPr>
              <a:t>thou</a:t>
            </a:r>
            <a:r>
              <a:rPr lang="en-US" sz="2400" dirty="0">
                <a:effectLst>
                  <a:outerShdw blurRad="38100" dist="38100" dir="2700000" algn="tl">
                    <a:srgbClr val="000000">
                      <a:alpha val="43137"/>
                    </a:srgbClr>
                  </a:outerShdw>
                </a:effectLst>
              </a:rPr>
              <a:t> heaven, and </a:t>
            </a:r>
            <a:r>
              <a:rPr lang="en-US" sz="2400" i="1" dirty="0">
                <a:effectLst>
                  <a:outerShdw blurRad="38100" dist="38100" dir="2700000" algn="tl">
                    <a:srgbClr val="000000">
                      <a:alpha val="43137"/>
                    </a:srgbClr>
                  </a:outerShdw>
                </a:effectLst>
              </a:rPr>
              <a:t>ye</a:t>
            </a:r>
            <a:r>
              <a:rPr lang="en-US" sz="2400" dirty="0">
                <a:effectLst>
                  <a:outerShdw blurRad="38100" dist="38100" dir="2700000" algn="tl">
                    <a:srgbClr val="000000">
                      <a:alpha val="43137"/>
                    </a:srgbClr>
                  </a:outerShdw>
                </a:effectLst>
              </a:rPr>
              <a:t> holy apostles and prophets; for God hath avenged you on her. And a mighty angel took up a stone like a great millstone, and cast </a:t>
            </a:r>
            <a:r>
              <a:rPr lang="en-US" sz="2400" i="1" dirty="0">
                <a:effectLst>
                  <a:outerShdw blurRad="38100" dist="38100" dir="2700000" algn="tl">
                    <a:srgbClr val="000000">
                      <a:alpha val="43137"/>
                    </a:srgbClr>
                  </a:outerShdw>
                </a:effectLst>
              </a:rPr>
              <a:t>it</a:t>
            </a:r>
            <a:r>
              <a:rPr lang="en-US" sz="2400" dirty="0">
                <a:effectLst>
                  <a:outerShdw blurRad="38100" dist="38100" dir="2700000" algn="tl">
                    <a:srgbClr val="000000">
                      <a:alpha val="43137"/>
                    </a:srgbClr>
                  </a:outerShdw>
                </a:effectLst>
              </a:rPr>
              <a:t> into the sea, saying, Thus with violence shall that great city Babylon be thrown down, and shall be found no more at all. </a:t>
            </a: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Revelation 18:20-21)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2500" y="205154"/>
            <a:ext cx="4775200" cy="3581400"/>
          </a:xfrm>
          <a:prstGeom prst="rect">
            <a:avLst/>
          </a:prstGeom>
        </p:spPr>
      </p:pic>
    </p:spTree>
    <p:extLst>
      <p:ext uri="{BB962C8B-B14F-4D97-AF65-F5344CB8AC3E}">
        <p14:creationId xmlns:p14="http://schemas.microsoft.com/office/powerpoint/2010/main" val="1689308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114800" y="2057400"/>
            <a:ext cx="4876800" cy="4401205"/>
          </a:xfrm>
          <a:prstGeom prst="rect">
            <a:avLst/>
          </a:prstGeom>
          <a:solidFill>
            <a:schemeClr val="bg2">
              <a:lumMod val="75000"/>
            </a:schemeClr>
          </a:solidFill>
        </p:spPr>
        <p:txBody>
          <a:bodyPr wrap="square" rtlCol="0">
            <a:spAutoFit/>
          </a:bodyPr>
          <a:lstStyle/>
          <a:p>
            <a:r>
              <a:rPr lang="en-US" dirty="0" smtClean="0"/>
              <a:t>	“</a:t>
            </a:r>
            <a:r>
              <a:rPr lang="en-US" sz="2800" dirty="0" smtClean="0">
                <a:effectLst>
                  <a:outerShdw blurRad="38100" dist="38100" dir="2700000" algn="tl">
                    <a:srgbClr val="000000">
                      <a:alpha val="43137"/>
                    </a:srgbClr>
                  </a:outerShdw>
                </a:effectLst>
              </a:rPr>
              <a:t>And </a:t>
            </a:r>
            <a:r>
              <a:rPr lang="en-US" sz="2800" dirty="0">
                <a:effectLst>
                  <a:outerShdw blurRad="38100" dist="38100" dir="2700000" algn="tl">
                    <a:srgbClr val="000000">
                      <a:alpha val="43137"/>
                    </a:srgbClr>
                  </a:outerShdw>
                </a:effectLst>
              </a:rPr>
              <a:t>the voice of harpers, and musicians, and of pipers, and trumpeters, shall be heard no more at all in thee; and no craftsman, of whatsoever craft </a:t>
            </a:r>
            <a:r>
              <a:rPr lang="en-US" sz="2800" i="1" dirty="0">
                <a:effectLst>
                  <a:outerShdw blurRad="38100" dist="38100" dir="2700000" algn="tl">
                    <a:srgbClr val="000000">
                      <a:alpha val="43137"/>
                    </a:srgbClr>
                  </a:outerShdw>
                </a:effectLst>
              </a:rPr>
              <a:t>he be</a:t>
            </a:r>
            <a:r>
              <a:rPr lang="en-US" sz="2800" dirty="0">
                <a:effectLst>
                  <a:outerShdw blurRad="38100" dist="38100" dir="2700000" algn="tl">
                    <a:srgbClr val="000000">
                      <a:alpha val="43137"/>
                    </a:srgbClr>
                  </a:outerShdw>
                </a:effectLst>
              </a:rPr>
              <a:t>, shall be found any more in thee; and the sound of a millstone shall be heard no more at all in thee</a:t>
            </a:r>
            <a:r>
              <a:rPr lang="en-US" sz="2800" dirty="0" smtClean="0">
                <a:effectLst>
                  <a:outerShdw blurRad="38100" dist="38100" dir="2700000" algn="tl">
                    <a:srgbClr val="000000">
                      <a:alpha val="43137"/>
                    </a:srgbClr>
                  </a:outerShdw>
                </a:effectLst>
              </a:rPr>
              <a:t>;” </a:t>
            </a:r>
            <a:r>
              <a:rPr lang="en-US" sz="2800" dirty="0">
                <a:effectLst>
                  <a:outerShdw blurRad="38100" dist="38100" dir="2700000" algn="tl">
                    <a:srgbClr val="000000">
                      <a:alpha val="43137"/>
                    </a:srgbClr>
                  </a:outerShdw>
                </a:effectLst>
              </a:rPr>
              <a:t>(Revelation 18:22) </a:t>
            </a:r>
          </a:p>
        </p:txBody>
      </p:sp>
    </p:spTree>
    <p:extLst>
      <p:ext uri="{BB962C8B-B14F-4D97-AF65-F5344CB8AC3E}">
        <p14:creationId xmlns:p14="http://schemas.microsoft.com/office/powerpoint/2010/main" val="304807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04800"/>
            <a:ext cx="6400800" cy="4267200"/>
          </a:xfrm>
          <a:prstGeom prst="rect">
            <a:avLst/>
          </a:prstGeom>
        </p:spPr>
      </p:pic>
      <p:sp>
        <p:nvSpPr>
          <p:cNvPr id="3" name="TextBox 2"/>
          <p:cNvSpPr txBox="1"/>
          <p:nvPr/>
        </p:nvSpPr>
        <p:spPr>
          <a:xfrm>
            <a:off x="838200" y="4724400"/>
            <a:ext cx="7696200" cy="1815882"/>
          </a:xfrm>
          <a:prstGeom prst="rect">
            <a:avLst/>
          </a:prstGeom>
          <a:noFill/>
        </p:spPr>
        <p:txBody>
          <a:bodyPr wrap="square" rtlCol="0">
            <a:spAutoFit/>
          </a:bodyPr>
          <a:lstStyle/>
          <a:p>
            <a:r>
              <a:rPr lang="en-US" dirty="0" smtClean="0"/>
              <a:t>	</a:t>
            </a:r>
            <a:r>
              <a:rPr lang="en-US" sz="2800" dirty="0" smtClean="0">
                <a:solidFill>
                  <a:schemeClr val="accent2">
                    <a:lumMod val="60000"/>
                    <a:lumOff val="40000"/>
                  </a:schemeClr>
                </a:solidFill>
                <a:effectLst>
                  <a:outerShdw blurRad="38100" dist="38100" dir="2700000" algn="tl">
                    <a:srgbClr val="000000">
                      <a:alpha val="43137"/>
                    </a:srgbClr>
                  </a:outerShdw>
                </a:effectLst>
              </a:rPr>
              <a:t>“And after these things I saw another angel come down from heaven having great power; and the earth was lightened with his glory.”  (Revelation 18:1) </a:t>
            </a:r>
            <a:endParaRPr lang="en-US" sz="2800" dirty="0">
              <a:solidFill>
                <a:schemeClr val="accent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5117081"/>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2246769"/>
          </a:xfrm>
          <a:prstGeom prst="rect">
            <a:avLst/>
          </a:prstGeom>
          <a:solidFill>
            <a:schemeClr val="bg2">
              <a:lumMod val="50000"/>
            </a:schemeClr>
          </a:solidFill>
        </p:spPr>
        <p:txBody>
          <a:bodyPr wrap="square" rtlCol="0">
            <a:spAutoFit/>
          </a:bodyPr>
          <a:lstStyle/>
          <a:p>
            <a:r>
              <a:rPr lang="en-US" dirty="0" smtClean="0"/>
              <a:t>	</a:t>
            </a:r>
            <a:r>
              <a:rPr lang="en-US" sz="2800" dirty="0" smtClean="0"/>
              <a:t>”And </a:t>
            </a:r>
            <a:r>
              <a:rPr lang="en-US" sz="2800" dirty="0"/>
              <a:t>the light of a candle shall shine no more at all in thee; and the voice of the bridegroom and of the bride shall be heard no more at all in thee: for thy merchants were the great men of the earth; for by thy sorceries were all nations deceived</a:t>
            </a:r>
            <a:r>
              <a:rPr lang="en-US" sz="2800" dirty="0" smtClean="0"/>
              <a:t>.”   </a:t>
            </a:r>
            <a:r>
              <a:rPr lang="en-US" sz="2800" dirty="0"/>
              <a:t>(Revelation 18:23) </a:t>
            </a:r>
          </a:p>
        </p:txBody>
      </p:sp>
      <p:sp>
        <p:nvSpPr>
          <p:cNvPr id="3" name="TextBox 2"/>
          <p:cNvSpPr txBox="1"/>
          <p:nvPr/>
        </p:nvSpPr>
        <p:spPr>
          <a:xfrm>
            <a:off x="342900" y="2667000"/>
            <a:ext cx="8648700" cy="4031873"/>
          </a:xfrm>
          <a:prstGeom prst="rect">
            <a:avLst/>
          </a:prstGeom>
          <a:solidFill>
            <a:schemeClr val="accent3">
              <a:lumMod val="75000"/>
            </a:schemeClr>
          </a:solidFill>
        </p:spPr>
        <p:txBody>
          <a:bodyPr wrap="square" rtlCol="0">
            <a:spAutoFit/>
          </a:bodyPr>
          <a:lstStyle/>
          <a:p>
            <a:r>
              <a:rPr lang="en-US" sz="3200" dirty="0" smtClean="0">
                <a:effectLst>
                  <a:outerShdw blurRad="38100" dist="38100" dir="2700000" algn="tl">
                    <a:srgbClr val="000000">
                      <a:alpha val="43137"/>
                    </a:srgbClr>
                  </a:outerShdw>
                </a:effectLst>
              </a:rPr>
              <a:t>The word “sorceries” is the Greek word “</a:t>
            </a:r>
            <a:r>
              <a:rPr lang="en-US" sz="3200" b="1" dirty="0" smtClean="0">
                <a:effectLst>
                  <a:outerShdw blurRad="38100" dist="38100" dir="2700000" algn="tl">
                    <a:srgbClr val="000000">
                      <a:alpha val="43137"/>
                    </a:srgbClr>
                  </a:outerShdw>
                </a:effectLst>
              </a:rPr>
              <a:t>pharmakeia” which means medication, sorcery, and witchcraft.     is already legal in several states and recreational drugs will soon be legal everywhere.   </a:t>
            </a:r>
          </a:p>
          <a:p>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    The governments of the world are already giving drugs to the masses which aids them in controlling the world.   Remember Rome.</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2107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6324600" cy="2062103"/>
          </a:xfrm>
          <a:prstGeom prst="rect">
            <a:avLst/>
          </a:prstGeom>
          <a:noFill/>
        </p:spPr>
        <p:txBody>
          <a:bodyPr wrap="square" rtlCol="0">
            <a:spAutoFit/>
          </a:bodyPr>
          <a:lstStyle/>
          <a:p>
            <a:r>
              <a:rPr lang="en-US" dirty="0" smtClean="0"/>
              <a:t>	</a:t>
            </a:r>
            <a:r>
              <a:rPr lang="en-US" sz="3200" dirty="0" smtClean="0"/>
              <a:t>“And </a:t>
            </a:r>
            <a:r>
              <a:rPr lang="en-US" sz="3200" dirty="0"/>
              <a:t>in her was found the blood of prophets, and of saints, and of all that were slain upon the earth</a:t>
            </a:r>
            <a:r>
              <a:rPr lang="en-US" sz="3200" dirty="0" smtClean="0"/>
              <a:t>.”   </a:t>
            </a:r>
            <a:r>
              <a:rPr lang="en-US" sz="3200" dirty="0"/>
              <a:t>(Revelation 18:24)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418" y="2505074"/>
            <a:ext cx="7218182" cy="3590925"/>
          </a:xfrm>
          <a:prstGeom prst="rect">
            <a:avLst/>
          </a:prstGeom>
        </p:spPr>
      </p:pic>
    </p:spTree>
    <p:extLst>
      <p:ext uri="{BB962C8B-B14F-4D97-AF65-F5344CB8AC3E}">
        <p14:creationId xmlns:p14="http://schemas.microsoft.com/office/powerpoint/2010/main" val="3120191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2196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6781800" cy="3539430"/>
          </a:xfrm>
          <a:prstGeom prst="rect">
            <a:avLst/>
          </a:prstGeom>
          <a:noFill/>
        </p:spPr>
        <p:txBody>
          <a:bodyPr wrap="square" rtlCol="0">
            <a:spAutoFit/>
          </a:bodyPr>
          <a:lstStyle/>
          <a:p>
            <a:r>
              <a:rPr lang="en-US" dirty="0" smtClean="0"/>
              <a:t>	</a:t>
            </a:r>
            <a:r>
              <a:rPr lang="en-US" sz="3200" dirty="0" smtClean="0"/>
              <a:t>“And he cried mightily with a strong voice, saying, </a:t>
            </a:r>
            <a:r>
              <a:rPr lang="en-US" sz="3200" dirty="0" smtClean="0">
                <a:solidFill>
                  <a:srgbClr val="FFFF00"/>
                </a:solidFill>
              </a:rPr>
              <a:t>Babylon the great is fallen, is fallen</a:t>
            </a:r>
            <a:r>
              <a:rPr lang="en-US" sz="3200" dirty="0" smtClean="0"/>
              <a:t>, and is become the habitation of devils, and the hold of every foul spirit, and a cage of every unclean and hateful bird.”   (Revelation 18:2) </a:t>
            </a:r>
            <a:endParaRPr lang="en-US" sz="3200" dirty="0"/>
          </a:p>
        </p:txBody>
      </p:sp>
    </p:spTree>
    <p:extLst>
      <p:ext uri="{BB962C8B-B14F-4D97-AF65-F5344CB8AC3E}">
        <p14:creationId xmlns:p14="http://schemas.microsoft.com/office/powerpoint/2010/main" val="211824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153400" cy="5293757"/>
          </a:xfrm>
          <a:prstGeom prst="rect">
            <a:avLst/>
          </a:prstGeom>
          <a:noFill/>
        </p:spPr>
        <p:txBody>
          <a:bodyPr wrap="square" rtlCol="0">
            <a:spAutoFit/>
          </a:bodyPr>
          <a:lstStyle/>
          <a:p>
            <a:r>
              <a:rPr lang="en-US" sz="2800" dirty="0" smtClean="0">
                <a:solidFill>
                  <a:srgbClr val="FFFF00"/>
                </a:solidFill>
                <a:effectLst>
                  <a:outerShdw blurRad="38100" dist="38100" dir="2700000" algn="tl">
                    <a:srgbClr val="000000">
                      <a:alpha val="43137"/>
                    </a:srgbClr>
                  </a:outerShdw>
                </a:effectLst>
              </a:rPr>
              <a:t>God  through Isaiah  foretold of the ancient city of Babylon’s destruction:</a:t>
            </a:r>
          </a:p>
          <a:p>
            <a:endParaRPr lang="en-US" dirty="0"/>
          </a:p>
          <a:p>
            <a:r>
              <a:rPr lang="en-US" dirty="0" smtClean="0"/>
              <a:t>	</a:t>
            </a:r>
            <a:r>
              <a:rPr lang="en-US" sz="2400" dirty="0" smtClean="0"/>
              <a:t>“And Babylon, the glory of kingdoms, the beauty of the Chaldees' excellency, shall be as when God overthrew Sodom and Gomorrah. It shall never be inhabited, neither shall it be dwelt in from generation to generation: neither shall the Arabian pitch tent there; neither shall the shepherds make their fold there. But wild beasts of the desert shall lie there; and their houses shall be full of doleful creatures; and owls shall dwell there, and satyrs shall dance there. And the wild beasts of the islands shall cry in their desolate houses, and dragons in </a:t>
            </a:r>
            <a:r>
              <a:rPr lang="en-US" sz="2400" i="1" dirty="0" smtClean="0"/>
              <a:t>their</a:t>
            </a:r>
            <a:r>
              <a:rPr lang="en-US" sz="2400" dirty="0" smtClean="0"/>
              <a:t> pleasant palaces: and her time </a:t>
            </a:r>
            <a:r>
              <a:rPr lang="en-US" sz="2400" i="1" dirty="0" smtClean="0"/>
              <a:t>is</a:t>
            </a:r>
            <a:r>
              <a:rPr lang="en-US" sz="2400" dirty="0" smtClean="0"/>
              <a:t> near to come, and her days shall not be prolonged.” (Isaiah 13:19-22) </a:t>
            </a:r>
            <a:endParaRPr lang="en-US" sz="2400" dirty="0"/>
          </a:p>
        </p:txBody>
      </p:sp>
    </p:spTree>
    <p:extLst>
      <p:ext uri="{BB962C8B-B14F-4D97-AF65-F5344CB8AC3E}">
        <p14:creationId xmlns:p14="http://schemas.microsoft.com/office/powerpoint/2010/main" val="357645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6858000" cy="2339102"/>
          </a:xfrm>
          <a:prstGeom prst="rect">
            <a:avLst/>
          </a:prstGeom>
          <a:noFill/>
        </p:spPr>
        <p:txBody>
          <a:bodyPr wrap="square" rtlCol="0">
            <a:spAutoFit/>
          </a:bodyPr>
          <a:lstStyle/>
          <a:p>
            <a:r>
              <a:rPr lang="en-US" dirty="0" smtClean="0"/>
              <a:t>	</a:t>
            </a:r>
            <a:r>
              <a:rPr lang="en-US" sz="3200" dirty="0" smtClean="0">
                <a:solidFill>
                  <a:srgbClr val="FFFF00"/>
                </a:solidFill>
                <a:effectLst>
                  <a:outerShdw blurRad="38100" dist="38100" dir="2700000" algn="tl">
                    <a:srgbClr val="000000">
                      <a:alpha val="43137"/>
                    </a:srgbClr>
                  </a:outerShdw>
                </a:effectLst>
              </a:rPr>
              <a:t>By  141 BC, when the </a:t>
            </a:r>
            <a:r>
              <a:rPr lang="en-US" sz="3200" dirty="0" smtClean="0">
                <a:solidFill>
                  <a:srgbClr val="FFFF00"/>
                </a:solidFill>
                <a:effectLst>
                  <a:outerShdw blurRad="38100" dist="38100" dir="2700000" algn="tl">
                    <a:srgbClr val="000000">
                      <a:alpha val="43137"/>
                    </a:srgbClr>
                  </a:outerShdw>
                </a:effectLst>
                <a:hlinkClick r:id="rId2" tooltip="Parthia"/>
              </a:rPr>
              <a:t>Parthian</a:t>
            </a:r>
            <a:r>
              <a:rPr lang="en-US" sz="3200" dirty="0" smtClean="0">
                <a:solidFill>
                  <a:srgbClr val="FFFF00"/>
                </a:solidFill>
                <a:effectLst>
                  <a:outerShdw blurRad="38100" dist="38100" dir="2700000" algn="tl">
                    <a:srgbClr val="000000">
                      <a:alpha val="43137"/>
                    </a:srgbClr>
                  </a:outerShdw>
                </a:effectLst>
              </a:rPr>
              <a:t> Empire took over the region, Babylon was in complete desolation and obscurity.</a:t>
            </a:r>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114" y="2209800"/>
            <a:ext cx="5979886" cy="3924300"/>
          </a:xfrm>
          <a:prstGeom prst="rect">
            <a:avLst/>
          </a:prstGeom>
        </p:spPr>
      </p:pic>
      <p:sp>
        <p:nvSpPr>
          <p:cNvPr id="4" name="TextBox 3"/>
          <p:cNvSpPr txBox="1"/>
          <p:nvPr/>
        </p:nvSpPr>
        <p:spPr>
          <a:xfrm>
            <a:off x="1010557" y="4648200"/>
            <a:ext cx="7239000" cy="1569660"/>
          </a:xfrm>
          <a:prstGeom prst="rect">
            <a:avLst/>
          </a:prstGeom>
          <a:solidFill>
            <a:schemeClr val="accent1">
              <a:lumMod val="75000"/>
            </a:schemeClr>
          </a:solidFill>
        </p:spPr>
        <p:txBody>
          <a:bodyPr wrap="square" rtlCol="0">
            <a:spAutoFit/>
          </a:bodyPr>
          <a:lstStyle/>
          <a:p>
            <a:r>
              <a:rPr lang="en-US" dirty="0" smtClean="0"/>
              <a:t>	</a:t>
            </a:r>
            <a:r>
              <a:rPr lang="en-US" sz="2400" dirty="0" smtClean="0">
                <a:effectLst>
                  <a:outerShdw blurRad="38100" dist="38100" dir="2700000" algn="tl">
                    <a:srgbClr val="000000">
                      <a:alpha val="43137"/>
                    </a:srgbClr>
                  </a:outerShdw>
                </a:effectLst>
              </a:rPr>
              <a:t>An archaeological excavation of Babylon was conducted by </a:t>
            </a:r>
            <a:r>
              <a:rPr lang="en-US" sz="2400" dirty="0" smtClean="0">
                <a:effectLst>
                  <a:outerShdw blurRad="38100" dist="38100" dir="2700000" algn="tl">
                    <a:srgbClr val="000000">
                      <a:alpha val="43137"/>
                    </a:srgbClr>
                  </a:outerShdw>
                </a:effectLst>
                <a:hlinkClick r:id="rId4" tooltip="Claudius James Rich"/>
              </a:rPr>
              <a:t>Claudius James Rich</a:t>
            </a:r>
            <a:r>
              <a:rPr lang="en-US" sz="2400" dirty="0" smtClean="0">
                <a:effectLst>
                  <a:outerShdw blurRad="38100" dist="38100" dir="2700000" algn="tl">
                    <a:srgbClr val="000000">
                      <a:alpha val="43137"/>
                    </a:srgbClr>
                  </a:outerShdw>
                </a:effectLst>
              </a:rPr>
              <a:t> in 1811–12 and again in 1817.   For over 1900 years the city was in obscurity.</a:t>
            </a:r>
          </a:p>
          <a:p>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It has not been rebuilt.</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2298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315200" cy="6278642"/>
          </a:xfrm>
          <a:prstGeom prst="rect">
            <a:avLst/>
          </a:prstGeom>
          <a:noFill/>
        </p:spPr>
        <p:txBody>
          <a:bodyPr wrap="square" rtlCol="0">
            <a:spAutoFit/>
          </a:bodyPr>
          <a:lstStyle/>
          <a:p>
            <a:r>
              <a:rPr lang="en-US" dirty="0" smtClean="0"/>
              <a:t>	</a:t>
            </a:r>
          </a:p>
          <a:p>
            <a:r>
              <a:rPr lang="en-US" sz="3200" dirty="0" smtClean="0">
                <a:solidFill>
                  <a:srgbClr val="FFFF00"/>
                </a:solidFill>
              </a:rPr>
              <a:t>Clearly the Babylon being addressed here is the world’s system of commerce which is based on ungodliness, greed, and rebellion against God. </a:t>
            </a:r>
            <a:endParaRPr lang="en-US" sz="3200" dirty="0">
              <a:solidFill>
                <a:srgbClr val="FFFF00"/>
              </a:solidFill>
            </a:endParaRPr>
          </a:p>
          <a:p>
            <a:endParaRPr lang="en-US" sz="3200" dirty="0" smtClean="0">
              <a:solidFill>
                <a:srgbClr val="00B0F0"/>
              </a:solidFill>
            </a:endParaRPr>
          </a:p>
          <a:p>
            <a:r>
              <a:rPr lang="en-US" sz="3200" dirty="0" smtClean="0">
                <a:solidFill>
                  <a:srgbClr val="00B0F0"/>
                </a:solidFill>
              </a:rPr>
              <a:t>	“For all nations have drunk of the wine of the wrath of her fornication, and the kings of the earth have committed fornication with her, and the merchants of the earth are waxed rich through the abundance of her delicacies.”  (Revelation 18:3) </a:t>
            </a:r>
            <a:endParaRPr lang="en-US" sz="3200" dirty="0">
              <a:solidFill>
                <a:srgbClr val="00B0F0"/>
              </a:solidFill>
            </a:endParaRPr>
          </a:p>
        </p:txBody>
      </p:sp>
    </p:spTree>
    <p:extLst>
      <p:ext uri="{BB962C8B-B14F-4D97-AF65-F5344CB8AC3E}">
        <p14:creationId xmlns:p14="http://schemas.microsoft.com/office/powerpoint/2010/main" val="333310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399"/>
            <a:ext cx="7467600" cy="2554545"/>
          </a:xfrm>
          <a:prstGeom prst="rect">
            <a:avLst/>
          </a:prstGeom>
          <a:noFill/>
        </p:spPr>
        <p:txBody>
          <a:bodyPr wrap="square" rtlCol="0">
            <a:spAutoFit/>
          </a:bodyPr>
          <a:lstStyle/>
          <a:p>
            <a:r>
              <a:rPr lang="en-US" dirty="0" smtClean="0"/>
              <a:t>	</a:t>
            </a:r>
            <a:r>
              <a:rPr lang="en-US" sz="3200" dirty="0" smtClean="0">
                <a:effectLst>
                  <a:outerShdw blurRad="38100" dist="38100" dir="2700000" algn="tl">
                    <a:srgbClr val="000000">
                      <a:alpha val="43137"/>
                    </a:srgbClr>
                  </a:outerShdw>
                </a:effectLst>
              </a:rPr>
              <a:t>“ And </a:t>
            </a:r>
            <a:r>
              <a:rPr lang="en-US" sz="3200" dirty="0">
                <a:effectLst>
                  <a:outerShdw blurRad="38100" dist="38100" dir="2700000" algn="tl">
                    <a:srgbClr val="000000">
                      <a:alpha val="43137"/>
                    </a:srgbClr>
                  </a:outerShdw>
                </a:effectLst>
              </a:rPr>
              <a:t>I heard another voice from heaven, saying, Come out of her, my people, that ye be not partakers of her sins, and that ye receive not of her plagues</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Revelation 18:4) </a:t>
            </a:r>
          </a:p>
        </p:txBody>
      </p:sp>
      <p:sp>
        <p:nvSpPr>
          <p:cNvPr id="4" name="TextBox 3"/>
          <p:cNvSpPr txBox="1"/>
          <p:nvPr/>
        </p:nvSpPr>
        <p:spPr>
          <a:xfrm>
            <a:off x="779584" y="3276600"/>
            <a:ext cx="5392615" cy="3046988"/>
          </a:xfrm>
          <a:prstGeom prst="rect">
            <a:avLst/>
          </a:prstGeom>
          <a:noFill/>
        </p:spPr>
        <p:txBody>
          <a:bodyPr wrap="square" rtlCol="0">
            <a:spAutoFit/>
          </a:bodyPr>
          <a:lstStyle/>
          <a:p>
            <a:r>
              <a:rPr lang="en-US" dirty="0" smtClean="0"/>
              <a:t>	</a:t>
            </a:r>
            <a:r>
              <a:rPr lang="en-US" sz="2400" dirty="0" smtClean="0">
                <a:solidFill>
                  <a:srgbClr val="FFFF00"/>
                </a:solidFill>
                <a:effectLst>
                  <a:outerShdw blurRad="38100" dist="38100" dir="2700000" algn="tl">
                    <a:srgbClr val="000000">
                      <a:alpha val="43137"/>
                    </a:srgbClr>
                  </a:outerShdw>
                </a:effectLst>
              </a:rPr>
              <a:t>God says for believers to come out and not be a part of Babylon.     Understand that world commerce will be directed by the Antichrist and his government.   To be able to buy and sell a person must have the mark of the beast.   To receive the mark of the beast is to be condemned to the Lake of Fire.</a:t>
            </a:r>
            <a:endParaRPr lang="en-US" sz="2400" dirty="0">
              <a:solidFill>
                <a:srgbClr val="FFFF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3087944"/>
            <a:ext cx="2326185" cy="2856418"/>
          </a:xfrm>
          <a:prstGeom prst="rect">
            <a:avLst/>
          </a:prstGeom>
        </p:spPr>
      </p:pic>
    </p:spTree>
    <p:extLst>
      <p:ext uri="{BB962C8B-B14F-4D97-AF65-F5344CB8AC3E}">
        <p14:creationId xmlns:p14="http://schemas.microsoft.com/office/powerpoint/2010/main" val="4145747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7239000" cy="2677656"/>
          </a:xfrm>
          <a:prstGeom prst="rect">
            <a:avLst/>
          </a:prstGeom>
          <a:noFill/>
        </p:spPr>
        <p:txBody>
          <a:bodyPr wrap="square" rtlCol="0">
            <a:spAutoFit/>
          </a:bodyPr>
          <a:lstStyle/>
          <a:p>
            <a:r>
              <a:rPr lang="en-US" dirty="0" smtClean="0"/>
              <a:t>	</a:t>
            </a:r>
            <a:r>
              <a:rPr lang="en-US" sz="2800" i="1" dirty="0" smtClean="0">
                <a:solidFill>
                  <a:schemeClr val="tx1">
                    <a:lumMod val="85000"/>
                  </a:schemeClr>
                </a:solidFill>
                <a:effectLst>
                  <a:outerShdw blurRad="38100" dist="38100" dir="2700000" algn="tl">
                    <a:srgbClr val="000000">
                      <a:alpha val="43137"/>
                    </a:srgbClr>
                  </a:outerShdw>
                </a:effectLst>
              </a:rPr>
              <a:t>“For </a:t>
            </a:r>
            <a:r>
              <a:rPr lang="en-US" sz="2800" i="1" dirty="0">
                <a:solidFill>
                  <a:schemeClr val="tx1">
                    <a:lumMod val="85000"/>
                  </a:schemeClr>
                </a:solidFill>
                <a:effectLst>
                  <a:outerShdw blurRad="38100" dist="38100" dir="2700000" algn="tl">
                    <a:srgbClr val="000000">
                      <a:alpha val="43137"/>
                    </a:srgbClr>
                  </a:outerShdw>
                </a:effectLst>
              </a:rPr>
              <a:t>her sins have reached unto heaven, and God hath remembered her iniquities. </a:t>
            </a:r>
            <a:r>
              <a:rPr lang="en-US" sz="2800" i="1" dirty="0" smtClean="0">
                <a:solidFill>
                  <a:schemeClr val="tx1">
                    <a:lumMod val="85000"/>
                  </a:schemeClr>
                </a:solidFill>
                <a:effectLst>
                  <a:outerShdw blurRad="38100" dist="38100" dir="2700000" algn="tl">
                    <a:srgbClr val="000000">
                      <a:alpha val="43137"/>
                    </a:srgbClr>
                  </a:outerShdw>
                </a:effectLst>
              </a:rPr>
              <a:t>	Reward </a:t>
            </a:r>
            <a:r>
              <a:rPr lang="en-US" sz="2800" i="1" dirty="0">
                <a:solidFill>
                  <a:schemeClr val="tx1">
                    <a:lumMod val="85000"/>
                  </a:schemeClr>
                </a:solidFill>
                <a:effectLst>
                  <a:outerShdw blurRad="38100" dist="38100" dir="2700000" algn="tl">
                    <a:srgbClr val="000000">
                      <a:alpha val="43137"/>
                    </a:srgbClr>
                  </a:outerShdw>
                </a:effectLst>
              </a:rPr>
              <a:t>her even as she rewarded you, and double unto her double according to her works: in the cup which she hath filled fill to her double</a:t>
            </a:r>
            <a:r>
              <a:rPr lang="en-US" sz="2800" i="1" dirty="0" smtClean="0">
                <a:solidFill>
                  <a:schemeClr val="tx1">
                    <a:lumMod val="85000"/>
                  </a:schemeClr>
                </a:solidFill>
                <a:effectLst>
                  <a:outerShdw blurRad="38100" dist="38100" dir="2700000" algn="tl">
                    <a:srgbClr val="000000">
                      <a:alpha val="43137"/>
                    </a:srgbClr>
                  </a:outerShdw>
                </a:effectLst>
              </a:rPr>
              <a:t>.” </a:t>
            </a:r>
            <a:r>
              <a:rPr lang="en-US" sz="2800" dirty="0" smtClean="0">
                <a:solidFill>
                  <a:schemeClr val="tx1">
                    <a:lumMod val="85000"/>
                  </a:schemeClr>
                </a:solidFill>
                <a:effectLst>
                  <a:outerShdw blurRad="38100" dist="38100" dir="2700000" algn="tl">
                    <a:srgbClr val="000000">
                      <a:alpha val="43137"/>
                    </a:srgbClr>
                  </a:outerShdw>
                </a:effectLst>
              </a:rPr>
              <a:t> </a:t>
            </a:r>
            <a:r>
              <a:rPr lang="en-US" sz="2800" dirty="0">
                <a:solidFill>
                  <a:schemeClr val="tx1">
                    <a:lumMod val="85000"/>
                  </a:schemeClr>
                </a:solidFill>
                <a:effectLst>
                  <a:outerShdw blurRad="38100" dist="38100" dir="2700000" algn="tl">
                    <a:srgbClr val="000000">
                      <a:alpha val="43137"/>
                    </a:srgbClr>
                  </a:outerShdw>
                </a:effectLst>
              </a:rPr>
              <a:t>(Revelation 18:5-6) </a:t>
            </a:r>
          </a:p>
        </p:txBody>
      </p:sp>
    </p:spTree>
    <p:extLst>
      <p:ext uri="{BB962C8B-B14F-4D97-AF65-F5344CB8AC3E}">
        <p14:creationId xmlns:p14="http://schemas.microsoft.com/office/powerpoint/2010/main" val="62358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533400"/>
            <a:ext cx="3886200" cy="5016758"/>
          </a:xfrm>
          <a:prstGeom prst="rect">
            <a:avLst/>
          </a:prstGeom>
          <a:noFill/>
        </p:spPr>
        <p:txBody>
          <a:bodyPr wrap="square" rtlCol="0">
            <a:spAutoFit/>
          </a:bodyPr>
          <a:lstStyle/>
          <a:p>
            <a:r>
              <a:rPr lang="en-US" dirty="0"/>
              <a:t>	</a:t>
            </a:r>
            <a:r>
              <a:rPr lang="en-US" sz="3200" dirty="0">
                <a:solidFill>
                  <a:srgbClr val="FFC000"/>
                </a:solidFill>
                <a:effectLst>
                  <a:outerShdw blurRad="38100" dist="38100" dir="2700000" algn="tl">
                    <a:srgbClr val="000000">
                      <a:alpha val="43137"/>
                    </a:srgbClr>
                  </a:outerShdw>
                </a:effectLst>
              </a:rPr>
              <a:t>“How much she hath glorified herself, and lived deliciously, so much torment and sorrow give her: for she saith in her heart, I sit a queen, and am no widow, and shall see no sorrow. </a:t>
            </a:r>
            <a:r>
              <a:rPr lang="en-US" sz="3200" dirty="0" smtClean="0">
                <a:solidFill>
                  <a:srgbClr val="FFC000"/>
                </a:solidFill>
                <a:effectLst>
                  <a:outerShdw blurRad="38100" dist="38100" dir="2700000" algn="tl">
                    <a:srgbClr val="000000">
                      <a:alpha val="43137"/>
                    </a:srgbClr>
                  </a:outerShdw>
                </a:effectLst>
              </a:rPr>
              <a:t>“  (</a:t>
            </a:r>
            <a:r>
              <a:rPr lang="en-US" sz="3200" dirty="0">
                <a:solidFill>
                  <a:srgbClr val="FFC000"/>
                </a:solidFill>
                <a:effectLst>
                  <a:outerShdw blurRad="38100" dist="38100" dir="2700000" algn="tl">
                    <a:srgbClr val="000000">
                      <a:alpha val="43137"/>
                    </a:srgbClr>
                  </a:outerShdw>
                </a:effectLst>
              </a:rPr>
              <a:t>Revelation 18:7)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3968" y="685800"/>
            <a:ext cx="2708031" cy="3962400"/>
          </a:xfrm>
          <a:prstGeom prst="rect">
            <a:avLst/>
          </a:prstGeom>
        </p:spPr>
      </p:pic>
    </p:spTree>
    <p:extLst>
      <p:ext uri="{BB962C8B-B14F-4D97-AF65-F5344CB8AC3E}">
        <p14:creationId xmlns:p14="http://schemas.microsoft.com/office/powerpoint/2010/main" val="1454510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2454</TotalTime>
  <Words>77</Words>
  <Application>Microsoft Office PowerPoint</Application>
  <PresentationFormat>On-screen Show (4:3)</PresentationFormat>
  <Paragraphs>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Commercial Babylon Falls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dc:creator>
  <cp:lastModifiedBy>Cooper</cp:lastModifiedBy>
  <cp:revision>25</cp:revision>
  <dcterms:created xsi:type="dcterms:W3CDTF">2013-12-29T23:03:31Z</dcterms:created>
  <dcterms:modified xsi:type="dcterms:W3CDTF">2014-01-05T16:35:50Z</dcterms:modified>
</cp:coreProperties>
</file>