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sldIdLst>
    <p:sldId id="256" r:id="rId4"/>
    <p:sldId id="272" r:id="rId5"/>
    <p:sldId id="271" r:id="rId6"/>
    <p:sldId id="270" r:id="rId7"/>
    <p:sldId id="257" r:id="rId8"/>
    <p:sldId id="258" r:id="rId9"/>
    <p:sldId id="259" r:id="rId10"/>
    <p:sldId id="260" r:id="rId11"/>
    <p:sldId id="261" r:id="rId12"/>
    <p:sldId id="262" r:id="rId13"/>
    <p:sldId id="263" r:id="rId14"/>
    <p:sldId id="264" r:id="rId15"/>
    <p:sldId id="265" r:id="rId16"/>
    <p:sldId id="267" r:id="rId17"/>
    <p:sldId id="268" r:id="rId18"/>
    <p:sldId id="273" r:id="rId19"/>
    <p:sldId id="280" r:id="rId20"/>
    <p:sldId id="274" r:id="rId21"/>
    <p:sldId id="275" r:id="rId22"/>
    <p:sldId id="281" r:id="rId23"/>
    <p:sldId id="276" r:id="rId24"/>
    <p:sldId id="277" r:id="rId25"/>
    <p:sldId id="278" r:id="rId26"/>
    <p:sldId id="279"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83" d="100"/>
          <a:sy n="83" d="100"/>
        </p:scale>
        <p:origin x="-15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786A6-7DA2-4E25-928C-822E75D29F08}"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411868598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786A6-7DA2-4E25-928C-822E75D29F08}"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30373379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786A6-7DA2-4E25-928C-822E75D29F08}"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153219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786A6-7DA2-4E25-928C-822E75D29F08}"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388276055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786A6-7DA2-4E25-928C-822E75D29F08}" type="datetimeFigureOut">
              <a:rPr lang="en-US" smtClean="0"/>
              <a:t>3/30/2014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270989771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786A6-7DA2-4E25-928C-822E75D29F08}" type="datetimeFigureOut">
              <a:rPr lang="en-US" smtClean="0"/>
              <a:t>3/30/2014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249909606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786A6-7DA2-4E25-928C-822E75D29F08}" type="datetimeFigureOut">
              <a:rPr lang="en-US" smtClean="0"/>
              <a:t>3/30/2014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19976762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786A6-7DA2-4E25-928C-822E75D29F08}"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58371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786A6-7DA2-4E25-928C-822E75D29F08}"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204303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786A6-7DA2-4E25-928C-822E75D29F08}"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3780445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786A6-7DA2-4E25-928C-822E75D29F08}"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2F76D-B5CD-4B9E-92EB-015D40DBFA96}" type="slidenum">
              <a:rPr lang="en-US" smtClean="0"/>
              <a:t>‹#›</a:t>
            </a:fld>
            <a:endParaRPr lang="en-US"/>
          </a:p>
        </p:txBody>
      </p:sp>
    </p:spTree>
    <p:extLst>
      <p:ext uri="{BB962C8B-B14F-4D97-AF65-F5344CB8AC3E}">
        <p14:creationId xmlns:p14="http://schemas.microsoft.com/office/powerpoint/2010/main" val="427059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786A6-7DA2-4E25-928C-822E75D29F08}" type="datetimeFigureOut">
              <a:rPr lang="en-US" smtClean="0"/>
              <a:t>3/30/2014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2F76D-B5CD-4B9E-92EB-015D40DBFA96}" type="slidenum">
              <a:rPr lang="en-US" smtClean="0"/>
              <a:t>‹#›</a:t>
            </a:fld>
            <a:endParaRPr lang="en-US"/>
          </a:p>
        </p:txBody>
      </p:sp>
    </p:spTree>
    <p:extLst>
      <p:ext uri="{BB962C8B-B14F-4D97-AF65-F5344CB8AC3E}">
        <p14:creationId xmlns:p14="http://schemas.microsoft.com/office/powerpoint/2010/main" val="18133708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23.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943" y="1219705"/>
            <a:ext cx="7681913" cy="1523495"/>
          </a:xfrm>
        </p:spPr>
        <p:txBody>
          <a:bodyPr/>
          <a:lstStyle/>
          <a:p>
            <a:r>
              <a:rPr lang="en-US" dirty="0" smtClean="0"/>
              <a:t>Revelation Chapter 22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286000"/>
            <a:ext cx="4343400" cy="3253358"/>
          </a:xfrm>
          <a:prstGeom prst="rect">
            <a:avLst/>
          </a:prstGeom>
        </p:spPr>
      </p:pic>
    </p:spTree>
    <p:extLst>
      <p:ext uri="{BB962C8B-B14F-4D97-AF65-F5344CB8AC3E}">
        <p14:creationId xmlns:p14="http://schemas.microsoft.com/office/powerpoint/2010/main" val="12113815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381000"/>
            <a:ext cx="4267200" cy="6124754"/>
          </a:xfrm>
          <a:prstGeom prst="rect">
            <a:avLst/>
          </a:prstGeom>
          <a:noFill/>
        </p:spPr>
        <p:txBody>
          <a:bodyPr wrap="square" rtlCol="0">
            <a:spAutoFit/>
          </a:bodyPr>
          <a:lstStyle/>
          <a:p>
            <a:r>
              <a:rPr lang="en-US" dirty="0" smtClean="0"/>
              <a:t>	</a:t>
            </a:r>
            <a:r>
              <a:rPr lang="en-US" sz="2800" dirty="0" smtClean="0">
                <a:solidFill>
                  <a:schemeClr val="tx2"/>
                </a:solidFill>
                <a:effectLst>
                  <a:outerShdw blurRad="38100" dist="38100" dir="2700000" algn="tl">
                    <a:srgbClr val="000000">
                      <a:alpha val="43137"/>
                    </a:srgbClr>
                  </a:outerShdw>
                </a:effectLst>
              </a:rPr>
              <a:t>“And I John saw these things, and heard </a:t>
            </a:r>
            <a:r>
              <a:rPr lang="en-US" sz="2800" i="1" dirty="0" smtClean="0">
                <a:solidFill>
                  <a:schemeClr val="tx2"/>
                </a:solidFill>
                <a:effectLst>
                  <a:outerShdw blurRad="38100" dist="38100" dir="2700000" algn="tl">
                    <a:srgbClr val="000000">
                      <a:alpha val="43137"/>
                    </a:srgbClr>
                  </a:outerShdw>
                </a:effectLst>
              </a:rPr>
              <a:t>them</a:t>
            </a:r>
            <a:r>
              <a:rPr lang="en-US" sz="2800" dirty="0" smtClean="0">
                <a:solidFill>
                  <a:schemeClr val="tx2"/>
                </a:solidFill>
                <a:effectLst>
                  <a:outerShdw blurRad="38100" dist="38100" dir="2700000" algn="tl">
                    <a:srgbClr val="000000">
                      <a:alpha val="43137"/>
                    </a:srgbClr>
                  </a:outerShdw>
                </a:effectLst>
              </a:rPr>
              <a:t>. And when I had heard and seen, I fell down to worship before the feet of the angel which shewed me these things. Then saith he unto me, See </a:t>
            </a:r>
            <a:r>
              <a:rPr lang="en-US" sz="2800" i="1" dirty="0" smtClean="0">
                <a:solidFill>
                  <a:schemeClr val="tx2"/>
                </a:solidFill>
                <a:effectLst>
                  <a:outerShdw blurRad="38100" dist="38100" dir="2700000" algn="tl">
                    <a:srgbClr val="000000">
                      <a:alpha val="43137"/>
                    </a:srgbClr>
                  </a:outerShdw>
                </a:effectLst>
              </a:rPr>
              <a:t>thou do it</a:t>
            </a:r>
            <a:r>
              <a:rPr lang="en-US" sz="2800" dirty="0" smtClean="0">
                <a:solidFill>
                  <a:schemeClr val="tx2"/>
                </a:solidFill>
                <a:effectLst>
                  <a:outerShdw blurRad="38100" dist="38100" dir="2700000" algn="tl">
                    <a:srgbClr val="000000">
                      <a:alpha val="43137"/>
                    </a:srgbClr>
                  </a:outerShdw>
                </a:effectLst>
              </a:rPr>
              <a:t> not: for I am thy </a:t>
            </a:r>
            <a:r>
              <a:rPr lang="en-US" sz="2800" dirty="0" err="1" smtClean="0">
                <a:solidFill>
                  <a:schemeClr val="tx2"/>
                </a:solidFill>
                <a:effectLst>
                  <a:outerShdw blurRad="38100" dist="38100" dir="2700000" algn="tl">
                    <a:srgbClr val="000000">
                      <a:alpha val="43137"/>
                    </a:srgbClr>
                  </a:outerShdw>
                </a:effectLst>
              </a:rPr>
              <a:t>fellowservant</a:t>
            </a:r>
            <a:r>
              <a:rPr lang="en-US" sz="2800" dirty="0" smtClean="0">
                <a:solidFill>
                  <a:schemeClr val="tx2"/>
                </a:solidFill>
                <a:effectLst>
                  <a:outerShdw blurRad="38100" dist="38100" dir="2700000" algn="tl">
                    <a:srgbClr val="000000">
                      <a:alpha val="43137"/>
                    </a:srgbClr>
                  </a:outerShdw>
                </a:effectLst>
              </a:rPr>
              <a:t>, and of thy brethren the prophets, and of them which keep the sayings of this book: worship God.”  (Revelation 22:8-9) </a:t>
            </a:r>
            <a:endParaRPr lang="en-US" sz="2800"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4123944" cy="3436620"/>
          </a:xfrm>
          <a:prstGeom prst="rect">
            <a:avLst/>
          </a:prstGeom>
        </p:spPr>
      </p:pic>
    </p:spTree>
    <p:extLst>
      <p:ext uri="{BB962C8B-B14F-4D97-AF65-F5344CB8AC3E}">
        <p14:creationId xmlns:p14="http://schemas.microsoft.com/office/powerpoint/2010/main" val="38521372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12469" cy="6858000"/>
          </a:xfrm>
          <a:prstGeom prst="rect">
            <a:avLst/>
          </a:prstGeom>
        </p:spPr>
      </p:pic>
      <p:sp>
        <p:nvSpPr>
          <p:cNvPr id="4" name="TextBox 3"/>
          <p:cNvSpPr txBox="1"/>
          <p:nvPr/>
        </p:nvSpPr>
        <p:spPr>
          <a:xfrm>
            <a:off x="1219200" y="381000"/>
            <a:ext cx="6629400" cy="4524315"/>
          </a:xfrm>
          <a:prstGeom prst="rect">
            <a:avLst/>
          </a:prstGeom>
          <a:noFill/>
        </p:spPr>
        <p:txBody>
          <a:bodyPr wrap="square" rtlCol="0">
            <a:spAutoFit/>
          </a:bodyPr>
          <a:lstStyle/>
          <a:p>
            <a:r>
              <a:rPr lang="en-US" dirty="0" smtClean="0"/>
              <a:t>	</a:t>
            </a:r>
            <a:r>
              <a:rPr lang="en-US" sz="3200" dirty="0" smtClean="0">
                <a:effectLst>
                  <a:outerShdw blurRad="38100" dist="38100" dir="2700000" algn="tl">
                    <a:srgbClr val="000000">
                      <a:alpha val="43137"/>
                    </a:srgbClr>
                  </a:outerShdw>
                </a:effectLst>
              </a:rPr>
              <a:t>“And he saith unto me, Seal not the sayings of the prophecy of this book: for the time is at hand. He that is unjust, let him be unjust still: and he which is filthy, let him be filthy still: and he that is righteous, let him be righteous still: and he that is holy, let him be holy still.” (Revelation 22:10-11)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0037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162800" cy="5509200"/>
          </a:xfrm>
          <a:prstGeom prst="rect">
            <a:avLst/>
          </a:prstGeom>
          <a:noFill/>
        </p:spPr>
        <p:txBody>
          <a:bodyPr wrap="square" rtlCol="0">
            <a:spAutoFit/>
          </a:bodyPr>
          <a:lstStyle/>
          <a:p>
            <a:r>
              <a:rPr lang="en-US" dirty="0" smtClean="0"/>
              <a:t>	</a:t>
            </a:r>
            <a:r>
              <a:rPr lang="en-US" sz="4400" dirty="0" smtClean="0">
                <a:solidFill>
                  <a:srgbClr val="C00000"/>
                </a:solidFill>
                <a:effectLst>
                  <a:outerShdw blurRad="38100" dist="38100" dir="2700000" algn="tl">
                    <a:srgbClr val="000000">
                      <a:alpha val="43137"/>
                    </a:srgbClr>
                  </a:outerShdw>
                </a:effectLst>
              </a:rPr>
              <a:t>“And, behold, I come quickly; and my reward </a:t>
            </a:r>
            <a:r>
              <a:rPr lang="en-US" sz="4400" i="1" dirty="0" smtClean="0">
                <a:solidFill>
                  <a:srgbClr val="C00000"/>
                </a:solidFill>
                <a:effectLst>
                  <a:outerShdw blurRad="38100" dist="38100" dir="2700000" algn="tl">
                    <a:srgbClr val="000000">
                      <a:alpha val="43137"/>
                    </a:srgbClr>
                  </a:outerShdw>
                </a:effectLst>
              </a:rPr>
              <a:t>is</a:t>
            </a:r>
            <a:r>
              <a:rPr lang="en-US" sz="4400" dirty="0" smtClean="0">
                <a:solidFill>
                  <a:srgbClr val="C00000"/>
                </a:solidFill>
                <a:effectLst>
                  <a:outerShdw blurRad="38100" dist="38100" dir="2700000" algn="tl">
                    <a:srgbClr val="000000">
                      <a:alpha val="43137"/>
                    </a:srgbClr>
                  </a:outerShdw>
                </a:effectLst>
              </a:rPr>
              <a:t> with me, to give every man according as his work shall be. I am Alpha and Omega, the beginning and the end, the first and the last.”  (Revelation 22:12-13) </a:t>
            </a:r>
            <a:endParaRPr lang="en-US" sz="4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0370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96200" cy="3108543"/>
          </a:xfrm>
          <a:prstGeom prst="rect">
            <a:avLst/>
          </a:prstGeom>
          <a:noFill/>
        </p:spPr>
        <p:txBody>
          <a:bodyPr wrap="square" rtlCol="0">
            <a:spAutoFit/>
          </a:bodyPr>
          <a:lstStyle/>
          <a:p>
            <a:r>
              <a:rPr lang="en-US" dirty="0" smtClean="0"/>
              <a:t>	</a:t>
            </a:r>
            <a:r>
              <a:rPr lang="en-US" sz="2800" dirty="0" smtClean="0">
                <a:effectLst>
                  <a:outerShdw blurRad="38100" dist="38100" dir="2700000" algn="tl">
                    <a:srgbClr val="000000">
                      <a:alpha val="43137"/>
                    </a:srgbClr>
                  </a:outerShdw>
                </a:effectLst>
              </a:rPr>
              <a:t>“Blessed </a:t>
            </a:r>
            <a:r>
              <a:rPr lang="en-US" sz="2800" i="1" dirty="0" smtClean="0">
                <a:effectLst>
                  <a:outerShdw blurRad="38100" dist="38100" dir="2700000" algn="tl">
                    <a:srgbClr val="000000">
                      <a:alpha val="43137"/>
                    </a:srgbClr>
                  </a:outerShdw>
                </a:effectLst>
              </a:rPr>
              <a:t>are</a:t>
            </a:r>
            <a:r>
              <a:rPr lang="en-US" sz="2800" dirty="0" smtClean="0">
                <a:effectLst>
                  <a:outerShdw blurRad="38100" dist="38100" dir="2700000" algn="tl">
                    <a:srgbClr val="000000">
                      <a:alpha val="43137"/>
                    </a:srgbClr>
                  </a:outerShdw>
                </a:effectLst>
              </a:rPr>
              <a:t> they that do his commandments, that they may have right to the tree of life, and may enter in through the gates into the city. For without </a:t>
            </a:r>
            <a:r>
              <a:rPr lang="en-US" sz="2800" i="1" dirty="0" smtClean="0">
                <a:effectLst>
                  <a:outerShdw blurRad="38100" dist="38100" dir="2700000" algn="tl">
                    <a:srgbClr val="000000">
                      <a:alpha val="43137"/>
                    </a:srgbClr>
                  </a:outerShdw>
                </a:effectLst>
              </a:rPr>
              <a:t>are</a:t>
            </a:r>
            <a:r>
              <a:rPr lang="en-US" sz="2800" dirty="0" smtClean="0">
                <a:effectLst>
                  <a:outerShdw blurRad="38100" dist="38100" dir="2700000" algn="tl">
                    <a:srgbClr val="000000">
                      <a:alpha val="43137"/>
                    </a:srgbClr>
                  </a:outerShdw>
                </a:effectLst>
              </a:rPr>
              <a:t> dogs, and sorcerers, and whoremongers, and murderers, and idolaters, and whosoever loveth and maketh a lie.” (Revelation 22:14-15) </a:t>
            </a:r>
            <a:endParaRPr lang="en-US"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486400"/>
            <a:ext cx="9144000" cy="1485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89542"/>
            <a:ext cx="8762999" cy="1692058"/>
          </a:xfrm>
          <a:prstGeom prst="rect">
            <a:avLst/>
          </a:prstGeom>
        </p:spPr>
      </p:pic>
      <p:sp>
        <p:nvSpPr>
          <p:cNvPr id="7" name="TextBox 6"/>
          <p:cNvSpPr txBox="1"/>
          <p:nvPr/>
        </p:nvSpPr>
        <p:spPr>
          <a:xfrm>
            <a:off x="2895600" y="3657600"/>
            <a:ext cx="2476500" cy="769441"/>
          </a:xfrm>
          <a:prstGeom prst="rect">
            <a:avLst/>
          </a:prstGeom>
          <a:noFill/>
        </p:spPr>
        <p:txBody>
          <a:bodyPr wrap="square" rtlCol="0">
            <a:spAutoFit/>
          </a:bodyPr>
          <a:lstStyle/>
          <a:p>
            <a:r>
              <a:rPr lang="en-US" sz="4400" dirty="0" smtClean="0">
                <a:effectLst>
                  <a:outerShdw blurRad="38100" dist="38100" dir="2700000" algn="tl">
                    <a:srgbClr val="000000">
                      <a:alpha val="43137"/>
                    </a:srgbClr>
                  </a:outerShdw>
                </a:effectLst>
              </a:rPr>
              <a:t>HEAVEN</a:t>
            </a:r>
            <a:endParaRPr lang="en-US" sz="4400" dirty="0">
              <a:effectLst>
                <a:outerShdw blurRad="38100" dist="38100" dir="2700000" algn="tl">
                  <a:srgbClr val="000000">
                    <a:alpha val="43137"/>
                  </a:srgbClr>
                </a:outerShdw>
              </a:effectLst>
            </a:endParaRPr>
          </a:p>
        </p:txBody>
      </p:sp>
      <p:sp>
        <p:nvSpPr>
          <p:cNvPr id="8" name="TextBox 7"/>
          <p:cNvSpPr txBox="1"/>
          <p:nvPr/>
        </p:nvSpPr>
        <p:spPr>
          <a:xfrm>
            <a:off x="3505200" y="5968999"/>
            <a:ext cx="1562100" cy="830997"/>
          </a:xfrm>
          <a:prstGeom prst="rect">
            <a:avLst/>
          </a:prstGeom>
          <a:noFill/>
        </p:spPr>
        <p:txBody>
          <a:bodyPr wrap="square" rtlCol="0">
            <a:spAutoFit/>
          </a:bodyPr>
          <a:lstStyle/>
          <a:p>
            <a:r>
              <a:rPr lang="en-US" sz="4800" dirty="0" smtClean="0">
                <a:solidFill>
                  <a:schemeClr val="tx2"/>
                </a:solidFill>
              </a:rPr>
              <a:t>HELL</a:t>
            </a:r>
            <a:endParaRPr lang="en-US" sz="4800" dirty="0">
              <a:solidFill>
                <a:schemeClr val="tx2"/>
              </a:solidFill>
            </a:endParaRPr>
          </a:p>
        </p:txBody>
      </p:sp>
    </p:spTree>
    <p:extLst>
      <p:ext uri="{BB962C8B-B14F-4D97-AF65-F5344CB8AC3E}">
        <p14:creationId xmlns:p14="http://schemas.microsoft.com/office/powerpoint/2010/main" val="4060734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8266386"/>
          </a:xfrm>
          <a:prstGeom prst="rect">
            <a:avLst/>
          </a:prstGeom>
        </p:spPr>
      </p:pic>
      <p:sp>
        <p:nvSpPr>
          <p:cNvPr id="3" name="TextBox 2"/>
          <p:cNvSpPr txBox="1"/>
          <p:nvPr/>
        </p:nvSpPr>
        <p:spPr>
          <a:xfrm>
            <a:off x="685800" y="381000"/>
            <a:ext cx="8001000" cy="4801314"/>
          </a:xfrm>
          <a:prstGeom prst="rect">
            <a:avLst/>
          </a:prstGeom>
          <a:noFill/>
        </p:spPr>
        <p:txBody>
          <a:bodyPr wrap="square" rtlCol="0">
            <a:spAutoFit/>
          </a:bodyPr>
          <a:lstStyle/>
          <a:p>
            <a:r>
              <a:rPr lang="en-US" dirty="0" smtClean="0"/>
              <a:t>	</a:t>
            </a:r>
            <a:r>
              <a:rPr lang="en-US" sz="4800" dirty="0" smtClean="0">
                <a:effectLst>
                  <a:outerShdw blurRad="38100" dist="38100" dir="2700000" algn="tl">
                    <a:srgbClr val="000000">
                      <a:alpha val="43137"/>
                    </a:srgbClr>
                  </a:outerShdw>
                </a:effectLst>
              </a:rPr>
              <a:t>“I Jesus have sent mine angel to testify unto you these things in the churches. I am the root and the offspring of David, </a:t>
            </a:r>
            <a:r>
              <a:rPr lang="en-US" sz="4800" i="1" dirty="0" smtClean="0">
                <a:effectLst>
                  <a:outerShdw blurRad="38100" dist="38100" dir="2700000" algn="tl">
                    <a:srgbClr val="000000">
                      <a:alpha val="43137"/>
                    </a:srgbClr>
                  </a:outerShdw>
                </a:effectLst>
              </a:rPr>
              <a:t>and</a:t>
            </a:r>
            <a:r>
              <a:rPr lang="en-US" sz="4800" dirty="0" smtClean="0">
                <a:effectLst>
                  <a:outerShdw blurRad="38100" dist="38100" dir="2700000" algn="tl">
                    <a:srgbClr val="000000">
                      <a:alpha val="43137"/>
                    </a:srgbClr>
                  </a:outerShdw>
                </a:effectLst>
              </a:rPr>
              <a:t> the bright and morning star.’  (Revelation 22:16) </a:t>
            </a:r>
          </a:p>
          <a:p>
            <a:endParaRPr lang="en-US" dirty="0"/>
          </a:p>
        </p:txBody>
      </p:sp>
    </p:spTree>
    <p:extLst>
      <p:ext uri="{BB962C8B-B14F-4D97-AF65-F5344CB8AC3E}">
        <p14:creationId xmlns:p14="http://schemas.microsoft.com/office/powerpoint/2010/main" val="21710831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0"/>
            <a:ext cx="7239000" cy="2246769"/>
          </a:xfrm>
          <a:prstGeom prst="rect">
            <a:avLst/>
          </a:prstGeom>
          <a:noFill/>
        </p:spPr>
        <p:txBody>
          <a:bodyPr wrap="square" rtlCol="0">
            <a:spAutoFit/>
          </a:bodyPr>
          <a:lstStyle/>
          <a:p>
            <a:r>
              <a:rPr lang="en-US" dirty="0" smtClean="0"/>
              <a:t>	</a:t>
            </a:r>
            <a:r>
              <a:rPr lang="en-US" sz="28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And the Spirit and the bride say, Come. And let him that heareth say, Come. And let him that is athirst come. And whosoever will, let him take the water of life freely. (Revelation 22:17) </a:t>
            </a:r>
            <a:endParaRPr lang="en-US" sz="28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505" y="228599"/>
            <a:ext cx="6857495" cy="4147763"/>
          </a:xfrm>
          <a:prstGeom prst="rect">
            <a:avLst/>
          </a:prstGeom>
        </p:spPr>
      </p:pic>
    </p:spTree>
    <p:extLst>
      <p:ext uri="{BB962C8B-B14F-4D97-AF65-F5344CB8AC3E}">
        <p14:creationId xmlns:p14="http://schemas.microsoft.com/office/powerpoint/2010/main" val="5737249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391400" cy="2246769"/>
          </a:xfrm>
          <a:prstGeom prst="rect">
            <a:avLst/>
          </a:prstGeom>
          <a:noFill/>
        </p:spPr>
        <p:txBody>
          <a:bodyPr wrap="square" rtlCol="0">
            <a:spAutoFit/>
          </a:bodyPr>
          <a:lstStyle/>
          <a:p>
            <a:r>
              <a:rPr lang="en-US" dirty="0" smtClean="0"/>
              <a:t>	</a:t>
            </a:r>
            <a:r>
              <a:rPr lang="en-US" sz="2800" dirty="0" smtClean="0">
                <a:effectLst>
                  <a:outerShdw blurRad="38100" dist="38100" dir="2700000" algn="tl">
                    <a:srgbClr val="000000">
                      <a:alpha val="43137"/>
                    </a:srgbClr>
                  </a:outerShdw>
                </a:effectLst>
              </a:rPr>
              <a:t>“For I testify unto every man that heareth the words of the prophecy of this book, If any man shall add unto these things, God shall add unto him the plagues that are written in this book:” (Revelation 22:18) </a:t>
            </a:r>
            <a:endParaRPr lang="en-US" sz="28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68393"/>
            <a:ext cx="2819400" cy="3637182"/>
          </a:xfrm>
          <a:prstGeom prst="rect">
            <a:avLst/>
          </a:prstGeom>
        </p:spPr>
      </p:pic>
      <p:sp>
        <p:nvSpPr>
          <p:cNvPr id="4" name="Down Arrow 3"/>
          <p:cNvSpPr/>
          <p:nvPr/>
        </p:nvSpPr>
        <p:spPr bwMode="auto">
          <a:xfrm>
            <a:off x="1143000" y="3251884"/>
            <a:ext cx="457200" cy="1371600"/>
          </a:xfrm>
          <a:prstGeom prst="down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023284"/>
            <a:ext cx="3810000" cy="2234516"/>
          </a:xfrm>
          <a:prstGeom prst="rect">
            <a:avLst/>
          </a:prstGeom>
        </p:spPr>
      </p:pic>
      <p:sp>
        <p:nvSpPr>
          <p:cNvPr id="6" name="TextBox 5"/>
          <p:cNvSpPr txBox="1"/>
          <p:nvPr/>
        </p:nvSpPr>
        <p:spPr>
          <a:xfrm>
            <a:off x="3657600" y="5257800"/>
            <a:ext cx="4724400" cy="1446550"/>
          </a:xfrm>
          <a:prstGeom prst="rect">
            <a:avLst/>
          </a:prstGeom>
          <a:noFill/>
        </p:spPr>
        <p:txBody>
          <a:bodyPr wrap="square" rtlCol="0">
            <a:spAutoFit/>
          </a:bodyPr>
          <a:lstStyle/>
          <a:p>
            <a:r>
              <a:rPr lang="en-US" sz="4400" dirty="0" smtClean="0">
                <a:solidFill>
                  <a:schemeClr val="tx2">
                    <a:lumMod val="90000"/>
                  </a:schemeClr>
                </a:solidFill>
              </a:rPr>
              <a:t>LDS Scripture they say came from God</a:t>
            </a:r>
            <a:endParaRPr lang="en-US" sz="4400" dirty="0">
              <a:solidFill>
                <a:schemeClr val="tx2">
                  <a:lumMod val="90000"/>
                </a:schemeClr>
              </a:solidFill>
            </a:endParaRPr>
          </a:p>
        </p:txBody>
      </p:sp>
    </p:spTree>
    <p:extLst>
      <p:ext uri="{BB962C8B-B14F-4D97-AF65-F5344CB8AC3E}">
        <p14:creationId xmlns:p14="http://schemas.microsoft.com/office/powerpoint/2010/main" val="3471409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35812"/>
            <a:ext cx="3428999" cy="2604976"/>
          </a:xfrm>
          <a:prstGeom prst="rect">
            <a:avLst/>
          </a:prstGeom>
        </p:spPr>
      </p:pic>
      <p:sp>
        <p:nvSpPr>
          <p:cNvPr id="3" name="TextBox 2"/>
          <p:cNvSpPr txBox="1"/>
          <p:nvPr/>
        </p:nvSpPr>
        <p:spPr>
          <a:xfrm>
            <a:off x="609600" y="3033575"/>
            <a:ext cx="4419601" cy="584775"/>
          </a:xfrm>
          <a:prstGeom prst="rect">
            <a:avLst/>
          </a:prstGeom>
          <a:noFill/>
        </p:spPr>
        <p:txBody>
          <a:bodyPr wrap="square" rtlCol="0">
            <a:spAutoFit/>
          </a:bodyPr>
          <a:lstStyle/>
          <a:p>
            <a:r>
              <a:rPr lang="en-US" sz="3200" dirty="0" smtClean="0"/>
              <a:t>Baptism for the dead.</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04800"/>
            <a:ext cx="3753556" cy="2667000"/>
          </a:xfrm>
          <a:prstGeom prst="rect">
            <a:avLst/>
          </a:prstGeom>
        </p:spPr>
      </p:pic>
      <p:sp>
        <p:nvSpPr>
          <p:cNvPr id="5" name="TextBox 4"/>
          <p:cNvSpPr txBox="1"/>
          <p:nvPr/>
        </p:nvSpPr>
        <p:spPr>
          <a:xfrm>
            <a:off x="4800600" y="3276600"/>
            <a:ext cx="34290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Celestial Marriage</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643750"/>
            <a:ext cx="3273880" cy="2452250"/>
          </a:xfrm>
          <a:prstGeom prst="rect">
            <a:avLst/>
          </a:prstGeom>
        </p:spPr>
      </p:pic>
      <p:sp>
        <p:nvSpPr>
          <p:cNvPr id="7" name="TextBox 6"/>
          <p:cNvSpPr txBox="1"/>
          <p:nvPr/>
        </p:nvSpPr>
        <p:spPr>
          <a:xfrm>
            <a:off x="457200" y="4869875"/>
            <a:ext cx="3733800" cy="523220"/>
          </a:xfrm>
          <a:prstGeom prst="rect">
            <a:avLst/>
          </a:prstGeom>
          <a:solidFill>
            <a:schemeClr val="tx1"/>
          </a:solidFill>
        </p:spPr>
        <p:txBody>
          <a:bodyPr wrap="square" rtlCol="0">
            <a:spAutoFit/>
          </a:bodyPr>
          <a:lstStyle/>
          <a:p>
            <a:pPr algn="ctr"/>
            <a:r>
              <a:rPr lang="en-US" sz="2800" dirty="0" smtClean="0">
                <a:solidFill>
                  <a:schemeClr val="bg2">
                    <a:lumMod val="60000"/>
                    <a:lumOff val="40000"/>
                  </a:schemeClr>
                </a:solidFill>
                <a:effectLst>
                  <a:outerShdw blurRad="38100" dist="38100" dir="2700000" algn="tl">
                    <a:srgbClr val="000000">
                      <a:alpha val="43137"/>
                    </a:srgbClr>
                  </a:outerShdw>
                </a:effectLst>
              </a:rPr>
              <a:t>LDS Undergarments</a:t>
            </a:r>
            <a:endParaRPr lang="en-US" sz="2800" dirty="0">
              <a:solidFill>
                <a:schemeClr val="bg2">
                  <a:lumMod val="60000"/>
                  <a:lumOff val="40000"/>
                </a:schemeClr>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45925"/>
            <a:ext cx="2038350" cy="2247900"/>
          </a:xfrm>
          <a:prstGeom prst="rect">
            <a:avLst/>
          </a:prstGeom>
        </p:spPr>
      </p:pic>
      <p:sp>
        <p:nvSpPr>
          <p:cNvPr id="9" name="TextBox 8"/>
          <p:cNvSpPr txBox="1"/>
          <p:nvPr/>
        </p:nvSpPr>
        <p:spPr>
          <a:xfrm>
            <a:off x="5003801" y="5911334"/>
            <a:ext cx="4038600" cy="461665"/>
          </a:xfrm>
          <a:prstGeom prst="rect">
            <a:avLst/>
          </a:prstGeom>
          <a:noFill/>
        </p:spPr>
        <p:txBody>
          <a:bodyPr wrap="square" rtlCol="0">
            <a:spAutoFit/>
          </a:bodyPr>
          <a:lstStyle/>
          <a:p>
            <a:r>
              <a:rPr lang="en-US" sz="2400" dirty="0" err="1" smtClean="0"/>
              <a:t>Moroni</a:t>
            </a:r>
            <a:r>
              <a:rPr lang="en-US" sz="2400" dirty="0" smtClean="0"/>
              <a:t> blows his horn. </a:t>
            </a:r>
            <a:endParaRPr lang="en-US" sz="2400" dirty="0"/>
          </a:p>
        </p:txBody>
      </p:sp>
    </p:spTree>
    <p:extLst>
      <p:ext uri="{BB962C8B-B14F-4D97-AF65-F5344CB8AC3E}">
        <p14:creationId xmlns:p14="http://schemas.microsoft.com/office/powerpoint/2010/main" val="19837031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2890"/>
            <a:ext cx="2400300" cy="3429000"/>
          </a:xfrm>
          <a:prstGeom prst="rect">
            <a:avLst/>
          </a:prstGeom>
        </p:spPr>
      </p:pic>
      <p:sp>
        <p:nvSpPr>
          <p:cNvPr id="3" name="TextBox 2"/>
          <p:cNvSpPr txBox="1"/>
          <p:nvPr/>
        </p:nvSpPr>
        <p:spPr>
          <a:xfrm>
            <a:off x="4203700" y="368300"/>
            <a:ext cx="4114800" cy="2123658"/>
          </a:xfrm>
          <a:prstGeom prst="rect">
            <a:avLst/>
          </a:prstGeom>
          <a:noFill/>
        </p:spPr>
        <p:txBody>
          <a:bodyPr wrap="square" rtlCol="0">
            <a:spAutoFit/>
          </a:bodyPr>
          <a:lstStyle/>
          <a:p>
            <a:r>
              <a:rPr lang="en-US" sz="4400" dirty="0" smtClean="0">
                <a:latin typeface="Malgun Gothic" panose="020B0503020000020004" pitchFamily="34" charset="-127"/>
                <a:ea typeface="Malgun Gothic" panose="020B0503020000020004" pitchFamily="34" charset="-127"/>
              </a:rPr>
              <a:t>Bible of the </a:t>
            </a:r>
            <a:r>
              <a:rPr lang="en-US" sz="4400" dirty="0" err="1" smtClean="0">
                <a:latin typeface="Malgun Gothic" panose="020B0503020000020004" pitchFamily="34" charset="-127"/>
                <a:ea typeface="Malgun Gothic" panose="020B0503020000020004" pitchFamily="34" charset="-127"/>
              </a:rPr>
              <a:t>Jehvoah’s</a:t>
            </a:r>
            <a:r>
              <a:rPr lang="en-US" sz="4400" dirty="0" smtClean="0">
                <a:latin typeface="Malgun Gothic" panose="020B0503020000020004" pitchFamily="34" charset="-127"/>
                <a:ea typeface="Malgun Gothic" panose="020B0503020000020004" pitchFamily="34" charset="-127"/>
              </a:rPr>
              <a:t> Witnesses.</a:t>
            </a:r>
            <a:endParaRPr lang="en-US" sz="4400" dirty="0">
              <a:latin typeface="Malgun Gothic" panose="020B0503020000020004" pitchFamily="34" charset="-127"/>
              <a:ea typeface="Malgun Gothic" panose="020B0503020000020004" pitchFamily="34" charset="-127"/>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3886200"/>
            <a:ext cx="4389121" cy="2667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872" y="2510028"/>
            <a:ext cx="3110150" cy="4195572"/>
          </a:xfrm>
          <a:prstGeom prst="rect">
            <a:avLst/>
          </a:prstGeom>
        </p:spPr>
      </p:pic>
    </p:spTree>
    <p:extLst>
      <p:ext uri="{BB962C8B-B14F-4D97-AF65-F5344CB8AC3E}">
        <p14:creationId xmlns:p14="http://schemas.microsoft.com/office/powerpoint/2010/main" val="13672525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533400"/>
            <a:ext cx="3332645" cy="2209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33400"/>
            <a:ext cx="3363267" cy="2209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709669"/>
            <a:ext cx="3019425" cy="15144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71" y="3505200"/>
            <a:ext cx="1962150" cy="23336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3709669"/>
            <a:ext cx="2686050" cy="1704975"/>
          </a:xfrm>
          <a:prstGeom prst="rect">
            <a:avLst/>
          </a:prstGeom>
        </p:spPr>
      </p:pic>
    </p:spTree>
    <p:extLst>
      <p:ext uri="{BB962C8B-B14F-4D97-AF65-F5344CB8AC3E}">
        <p14:creationId xmlns:p14="http://schemas.microsoft.com/office/powerpoint/2010/main" val="21506073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202047"/>
          </a:xfrm>
          <a:prstGeom prst="rect">
            <a:avLst/>
          </a:prstGeom>
        </p:spPr>
      </p:pic>
    </p:spTree>
    <p:extLst>
      <p:ext uri="{BB962C8B-B14F-4D97-AF65-F5344CB8AC3E}">
        <p14:creationId xmlns:p14="http://schemas.microsoft.com/office/powerpoint/2010/main" val="17002604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543231" cy="2286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84810"/>
            <a:ext cx="2590800" cy="19431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533400"/>
            <a:ext cx="1737133" cy="24988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032271"/>
            <a:ext cx="2006889" cy="283512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3032270"/>
            <a:ext cx="1980090" cy="283512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3173485"/>
            <a:ext cx="1676400" cy="2552700"/>
          </a:xfrm>
          <a:prstGeom prst="rect">
            <a:avLst/>
          </a:prstGeom>
        </p:spPr>
      </p:pic>
    </p:spTree>
    <p:extLst>
      <p:ext uri="{BB962C8B-B14F-4D97-AF65-F5344CB8AC3E}">
        <p14:creationId xmlns:p14="http://schemas.microsoft.com/office/powerpoint/2010/main" val="34721593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4267200"/>
            <a:ext cx="7696200" cy="2308324"/>
          </a:xfrm>
          <a:prstGeom prst="rect">
            <a:avLst/>
          </a:prstGeom>
          <a:noFill/>
        </p:spPr>
        <p:txBody>
          <a:bodyPr wrap="square" rtlCol="0">
            <a:spAutoFit/>
          </a:bodyPr>
          <a:lstStyle/>
          <a:p>
            <a:r>
              <a:rPr lang="en-US" dirty="0" smtClean="0"/>
              <a:t>	</a:t>
            </a:r>
            <a:r>
              <a:rPr lang="en-US" sz="32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And if any man shall take away from the words of the book of this prophecy, God shall take away his part out of the book of life, and out of the holy city, and </a:t>
            </a:r>
            <a:r>
              <a:rPr lang="en-US" sz="2800" i="1" dirty="0" smtClean="0">
                <a:effectLst>
                  <a:outerShdw blurRad="38100" dist="38100" dir="2700000" algn="tl">
                    <a:srgbClr val="000000">
                      <a:alpha val="43137"/>
                    </a:srgbClr>
                  </a:outerShdw>
                </a:effectLst>
              </a:rPr>
              <a:t>from</a:t>
            </a:r>
            <a:r>
              <a:rPr lang="en-US" sz="2800" dirty="0" smtClean="0">
                <a:effectLst>
                  <a:outerShdw blurRad="38100" dist="38100" dir="2700000" algn="tl">
                    <a:srgbClr val="000000">
                      <a:alpha val="43137"/>
                    </a:srgbClr>
                  </a:outerShdw>
                </a:effectLst>
              </a:rPr>
              <a:t> the things which are written in this book.”  (Revelation 22:19) </a:t>
            </a:r>
            <a:endParaRPr lang="en-US" sz="28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
            <a:ext cx="4800600" cy="2331720"/>
          </a:xfrm>
          <a:prstGeom prst="rect">
            <a:avLst/>
          </a:prstGeom>
        </p:spPr>
      </p:pic>
      <p:sp>
        <p:nvSpPr>
          <p:cNvPr id="5" name="TextBox 4"/>
          <p:cNvSpPr txBox="1"/>
          <p:nvPr/>
        </p:nvSpPr>
        <p:spPr>
          <a:xfrm>
            <a:off x="457200" y="2819400"/>
            <a:ext cx="8305800" cy="1200329"/>
          </a:xfrm>
          <a:prstGeom prst="rect">
            <a:avLst/>
          </a:prstGeom>
          <a:noFill/>
        </p:spPr>
        <p:txBody>
          <a:bodyPr wrap="square" rtlCol="0">
            <a:spAutoFit/>
          </a:bodyPr>
          <a:lstStyle/>
          <a:p>
            <a:r>
              <a:rPr lang="en-US" sz="2400" i="1" dirty="0"/>
              <a:t>New King James Version • New American Standard Bible • English Standard Version • Revised Standard Version • New International Version • New Living Translation • New English Bible</a:t>
            </a:r>
            <a:endParaRPr lang="en-US" sz="2400" dirty="0"/>
          </a:p>
        </p:txBody>
      </p:sp>
    </p:spTree>
    <p:extLst>
      <p:ext uri="{BB962C8B-B14F-4D97-AF65-F5344CB8AC3E}">
        <p14:creationId xmlns:p14="http://schemas.microsoft.com/office/powerpoint/2010/main" val="1603257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685800"/>
            <a:ext cx="2556769" cy="3657600"/>
          </a:xfrm>
          <a:prstGeom prst="rect">
            <a:avLst/>
          </a:prstGeom>
        </p:spPr>
      </p:pic>
      <p:sp>
        <p:nvSpPr>
          <p:cNvPr id="3" name="TextBox 2"/>
          <p:cNvSpPr txBox="1"/>
          <p:nvPr/>
        </p:nvSpPr>
        <p:spPr>
          <a:xfrm>
            <a:off x="4038600" y="685800"/>
            <a:ext cx="4191000" cy="2554545"/>
          </a:xfrm>
          <a:prstGeom prst="rect">
            <a:avLst/>
          </a:prstGeom>
          <a:noFill/>
        </p:spPr>
        <p:txBody>
          <a:bodyPr wrap="square" rtlCol="0">
            <a:spAutoFit/>
          </a:bodyPr>
          <a:lstStyle/>
          <a:p>
            <a:r>
              <a:rPr lang="en-US" sz="4000" dirty="0" smtClean="0">
                <a:solidFill>
                  <a:srgbClr val="FFFF00"/>
                </a:solidFill>
                <a:effectLst>
                  <a:outerShdw blurRad="38100" dist="38100" dir="2700000" algn="tl">
                    <a:srgbClr val="000000">
                      <a:alpha val="43137"/>
                    </a:srgbClr>
                  </a:outerShdw>
                </a:effectLst>
              </a:rPr>
              <a:t>Over 300 changes.   How can it be God’s word and have 300 changes?</a:t>
            </a:r>
            <a:endParaRPr lang="en-US" sz="40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876299" y="4495800"/>
            <a:ext cx="7391400" cy="2062103"/>
          </a:xfrm>
          <a:prstGeom prst="rect">
            <a:avLst/>
          </a:prstGeom>
          <a:noFill/>
        </p:spPr>
        <p:txBody>
          <a:bodyPr wrap="square" rtlCol="0">
            <a:spAutoFit/>
          </a:bodyPr>
          <a:lstStyle/>
          <a:p>
            <a:r>
              <a:rPr lang="en-US" sz="3200" dirty="0">
                <a:solidFill>
                  <a:srgbClr val="FFFF00"/>
                </a:solidFill>
              </a:rPr>
              <a:t>448 Reasons Why I Cannot </a:t>
            </a:r>
            <a:r>
              <a:rPr lang="en-US" sz="3200" dirty="0" smtClean="0">
                <a:solidFill>
                  <a:srgbClr val="FFFF00"/>
                </a:solidFill>
              </a:rPr>
              <a:t>Trust Any </a:t>
            </a:r>
            <a:r>
              <a:rPr lang="en-US" sz="3200" dirty="0">
                <a:solidFill>
                  <a:srgbClr val="FFFF00"/>
                </a:solidFill>
              </a:rPr>
              <a:t>Modern Bible Version</a:t>
            </a:r>
            <a:r>
              <a:rPr lang="en-US" sz="3200" dirty="0" smtClean="0">
                <a:solidFill>
                  <a:srgbClr val="FFFF00"/>
                </a:solidFill>
              </a:rPr>
              <a:t>! By Ken </a:t>
            </a:r>
            <a:r>
              <a:rPr lang="en-US" sz="3200" dirty="0" err="1" smtClean="0">
                <a:solidFill>
                  <a:srgbClr val="FFFF00"/>
                </a:solidFill>
              </a:rPr>
              <a:t>Matto</a:t>
            </a:r>
            <a:endParaRPr lang="en-US" sz="3200" dirty="0" smtClean="0">
              <a:solidFill>
                <a:srgbClr val="FFFF00"/>
              </a:solidFill>
            </a:endParaRPr>
          </a:p>
          <a:p>
            <a:endParaRPr lang="en-US" sz="3200" dirty="0">
              <a:solidFill>
                <a:srgbClr val="FFFF00"/>
              </a:solidFill>
            </a:endParaRPr>
          </a:p>
          <a:p>
            <a:r>
              <a:rPr lang="en-US" sz="3200" dirty="0" smtClean="0">
                <a:solidFill>
                  <a:srgbClr val="FFFF00"/>
                </a:solidFill>
              </a:rPr>
              <a:t>Read on Bible-truth.org Web site.</a:t>
            </a:r>
            <a:endParaRPr lang="en-US" sz="3200" dirty="0">
              <a:solidFill>
                <a:srgbClr val="FFFF00"/>
              </a:solidFill>
            </a:endParaRPr>
          </a:p>
        </p:txBody>
      </p:sp>
    </p:spTree>
    <p:extLst>
      <p:ext uri="{BB962C8B-B14F-4D97-AF65-F5344CB8AC3E}">
        <p14:creationId xmlns:p14="http://schemas.microsoft.com/office/powerpoint/2010/main" val="27089756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96200" cy="3785652"/>
          </a:xfrm>
          <a:prstGeom prst="rect">
            <a:avLst/>
          </a:prstGeom>
          <a:noFill/>
        </p:spPr>
        <p:txBody>
          <a:bodyPr wrap="square" rtlCol="0">
            <a:spAutoFit/>
          </a:bodyPr>
          <a:lstStyle/>
          <a:p>
            <a:r>
              <a:rPr lang="en-US" dirty="0" smtClean="0"/>
              <a:t>	</a:t>
            </a:r>
            <a:r>
              <a:rPr lang="en-US" sz="4000" dirty="0" smtClean="0">
                <a:solidFill>
                  <a:schemeClr val="tx1">
                    <a:lumMod val="95000"/>
                  </a:schemeClr>
                </a:solidFill>
              </a:rPr>
              <a:t>“</a:t>
            </a:r>
            <a:r>
              <a:rPr lang="en-US" sz="4000" dirty="0" smtClean="0">
                <a:solidFill>
                  <a:schemeClr val="tx1">
                    <a:lumMod val="95000"/>
                  </a:schemeClr>
                </a:solidFill>
                <a:effectLst>
                  <a:outerShdw blurRad="38100" dist="38100" dir="2700000" algn="tl">
                    <a:srgbClr val="000000">
                      <a:alpha val="43137"/>
                    </a:srgbClr>
                  </a:outerShdw>
                </a:effectLst>
              </a:rPr>
              <a:t>He which testifieth these things saith, Surely I come quickly. Amen. Even so, come, Lord Jesus. The grace of our Lord Jesus Christ </a:t>
            </a:r>
            <a:r>
              <a:rPr lang="en-US" sz="4000" i="1" dirty="0" smtClean="0">
                <a:solidFill>
                  <a:schemeClr val="tx1">
                    <a:lumMod val="95000"/>
                  </a:schemeClr>
                </a:solidFill>
                <a:effectLst>
                  <a:outerShdw blurRad="38100" dist="38100" dir="2700000" algn="tl">
                    <a:srgbClr val="000000">
                      <a:alpha val="43137"/>
                    </a:srgbClr>
                  </a:outerShdw>
                </a:effectLst>
              </a:rPr>
              <a:t>be</a:t>
            </a:r>
            <a:r>
              <a:rPr lang="en-US" sz="4000" dirty="0" smtClean="0">
                <a:solidFill>
                  <a:schemeClr val="tx1">
                    <a:lumMod val="95000"/>
                  </a:schemeClr>
                </a:solidFill>
                <a:effectLst>
                  <a:outerShdw blurRad="38100" dist="38100" dir="2700000" algn="tl">
                    <a:srgbClr val="000000">
                      <a:alpha val="43137"/>
                    </a:srgbClr>
                  </a:outerShdw>
                </a:effectLst>
              </a:rPr>
              <a:t> with you all. Amen.”  (Revelation 22:20-21) </a:t>
            </a:r>
            <a:endParaRPr lang="en-US" sz="4000" dirty="0">
              <a:solidFill>
                <a:schemeClr val="tx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60838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55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123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533400"/>
            <a:ext cx="9086296" cy="5257800"/>
          </a:xfrm>
          <a:prstGeom prst="rect">
            <a:avLst/>
          </a:prstGeom>
        </p:spPr>
      </p:pic>
    </p:spTree>
    <p:extLst>
      <p:ext uri="{BB962C8B-B14F-4D97-AF65-F5344CB8AC3E}">
        <p14:creationId xmlns:p14="http://schemas.microsoft.com/office/powerpoint/2010/main" val="25311217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8534400" cy="4267200"/>
          </a:xfrm>
          <a:prstGeom prst="rect">
            <a:avLst/>
          </a:prstGeom>
        </p:spPr>
      </p:pic>
      <p:sp>
        <p:nvSpPr>
          <p:cNvPr id="3" name="TextBox 2"/>
          <p:cNvSpPr txBox="1"/>
          <p:nvPr/>
        </p:nvSpPr>
        <p:spPr>
          <a:xfrm>
            <a:off x="5486400" y="3352800"/>
            <a:ext cx="2133600" cy="646331"/>
          </a:xfrm>
          <a:prstGeom prst="rect">
            <a:avLst/>
          </a:prstGeom>
          <a:solidFill>
            <a:schemeClr val="tx1"/>
          </a:solid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Great White Throne Judgment</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02241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1524000"/>
            <a:ext cx="4114800" cy="3539430"/>
          </a:xfrm>
          <a:prstGeom prst="rect">
            <a:avLst/>
          </a:prstGeom>
          <a:noFill/>
        </p:spPr>
        <p:txBody>
          <a:bodyPr wrap="square" rtlCol="0">
            <a:spAutoFit/>
          </a:bodyPr>
          <a:lstStyle/>
          <a:p>
            <a:r>
              <a:rPr lang="en-US" sz="3200" dirty="0" smtClean="0">
                <a:solidFill>
                  <a:schemeClr val="accent1">
                    <a:lumMod val="40000"/>
                    <a:lumOff val="60000"/>
                  </a:schemeClr>
                </a:solidFill>
                <a:effectLst>
                  <a:outerShdw blurRad="38100" dist="38100" dir="2700000" algn="tl">
                    <a:srgbClr val="000000">
                      <a:alpha val="43137"/>
                    </a:srgbClr>
                  </a:outerShdw>
                </a:effectLst>
              </a:rPr>
              <a:t>	“And he shewed me a pure river of water of life, clear as crystal, proceeding out of the throne of God and of the Lamb.” (Revelation 22:1) </a:t>
            </a:r>
            <a:endParaRPr lang="en-US" sz="3200" dirty="0">
              <a:solidFill>
                <a:schemeClr val="accent1">
                  <a:lumMod val="40000"/>
                  <a:lumOff val="6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0637"/>
            <a:ext cx="3190875" cy="4200525"/>
          </a:xfrm>
          <a:prstGeom prst="rect">
            <a:avLst/>
          </a:prstGeom>
        </p:spPr>
      </p:pic>
    </p:spTree>
    <p:extLst>
      <p:ext uri="{BB962C8B-B14F-4D97-AF65-F5344CB8AC3E}">
        <p14:creationId xmlns:p14="http://schemas.microsoft.com/office/powerpoint/2010/main" val="17404241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810000"/>
            <a:ext cx="6248400" cy="2677656"/>
          </a:xfrm>
          <a:prstGeom prst="rect">
            <a:avLst/>
          </a:prstGeom>
          <a:noFill/>
        </p:spPr>
        <p:txBody>
          <a:bodyPr wrap="square" rtlCol="0">
            <a:spAutoFit/>
          </a:bodyPr>
          <a:lstStyle/>
          <a:p>
            <a:r>
              <a:rPr lang="en-US" dirty="0" smtClean="0"/>
              <a:t>	</a:t>
            </a:r>
            <a:r>
              <a:rPr lang="en-US" sz="2800" dirty="0" smtClean="0">
                <a:solidFill>
                  <a:schemeClr val="accent1">
                    <a:lumMod val="40000"/>
                    <a:lumOff val="60000"/>
                  </a:schemeClr>
                </a:solidFill>
                <a:effectLst>
                  <a:outerShdw blurRad="38100" dist="38100" dir="2700000" algn="tl">
                    <a:srgbClr val="000000">
                      <a:alpha val="43137"/>
                    </a:srgbClr>
                  </a:outerShdw>
                </a:effectLst>
              </a:rPr>
              <a:t>“In the midst of the street of it, and on either side of the river, </a:t>
            </a:r>
            <a:r>
              <a:rPr lang="en-US" sz="2800" i="1" dirty="0" smtClean="0">
                <a:solidFill>
                  <a:schemeClr val="accent1">
                    <a:lumMod val="40000"/>
                    <a:lumOff val="60000"/>
                  </a:schemeClr>
                </a:solidFill>
                <a:effectLst>
                  <a:outerShdw blurRad="38100" dist="38100" dir="2700000" algn="tl">
                    <a:srgbClr val="000000">
                      <a:alpha val="43137"/>
                    </a:srgbClr>
                  </a:outerShdw>
                </a:effectLst>
              </a:rPr>
              <a:t>was there</a:t>
            </a:r>
            <a:r>
              <a:rPr lang="en-US" sz="2800" dirty="0" smtClean="0">
                <a:solidFill>
                  <a:schemeClr val="accent1">
                    <a:lumMod val="40000"/>
                    <a:lumOff val="60000"/>
                  </a:schemeClr>
                </a:solidFill>
                <a:effectLst>
                  <a:outerShdw blurRad="38100" dist="38100" dir="2700000" algn="tl">
                    <a:srgbClr val="000000">
                      <a:alpha val="43137"/>
                    </a:srgbClr>
                  </a:outerShdw>
                </a:effectLst>
              </a:rPr>
              <a:t> the tree of life, which bare twelve </a:t>
            </a:r>
            <a:r>
              <a:rPr lang="en-US" sz="2800" i="1" dirty="0" smtClean="0">
                <a:solidFill>
                  <a:schemeClr val="accent1">
                    <a:lumMod val="40000"/>
                    <a:lumOff val="60000"/>
                  </a:schemeClr>
                </a:solidFill>
                <a:effectLst>
                  <a:outerShdw blurRad="38100" dist="38100" dir="2700000" algn="tl">
                    <a:srgbClr val="000000">
                      <a:alpha val="43137"/>
                    </a:srgbClr>
                  </a:outerShdw>
                </a:effectLst>
              </a:rPr>
              <a:t>manner of</a:t>
            </a:r>
            <a:r>
              <a:rPr lang="en-US" sz="2800" dirty="0" smtClean="0">
                <a:solidFill>
                  <a:schemeClr val="accent1">
                    <a:lumMod val="40000"/>
                    <a:lumOff val="60000"/>
                  </a:schemeClr>
                </a:solidFill>
                <a:effectLst>
                  <a:outerShdw blurRad="38100" dist="38100" dir="2700000" algn="tl">
                    <a:srgbClr val="000000">
                      <a:alpha val="43137"/>
                    </a:srgbClr>
                  </a:outerShdw>
                </a:effectLst>
              </a:rPr>
              <a:t> fruits, </a:t>
            </a:r>
            <a:r>
              <a:rPr lang="en-US" sz="2800" i="1" dirty="0" smtClean="0">
                <a:solidFill>
                  <a:schemeClr val="accent1">
                    <a:lumMod val="40000"/>
                    <a:lumOff val="60000"/>
                  </a:schemeClr>
                </a:solidFill>
                <a:effectLst>
                  <a:outerShdw blurRad="38100" dist="38100" dir="2700000" algn="tl">
                    <a:srgbClr val="000000">
                      <a:alpha val="43137"/>
                    </a:srgbClr>
                  </a:outerShdw>
                </a:effectLst>
              </a:rPr>
              <a:t>and</a:t>
            </a:r>
            <a:r>
              <a:rPr lang="en-US" sz="2800" dirty="0" smtClean="0">
                <a:solidFill>
                  <a:schemeClr val="accent1">
                    <a:lumMod val="40000"/>
                    <a:lumOff val="60000"/>
                  </a:schemeClr>
                </a:solidFill>
                <a:effectLst>
                  <a:outerShdw blurRad="38100" dist="38100" dir="2700000" algn="tl">
                    <a:srgbClr val="000000">
                      <a:alpha val="43137"/>
                    </a:srgbClr>
                  </a:outerShdw>
                </a:effectLst>
              </a:rPr>
              <a:t> yielded her fruit every month: and the leaves of the tree </a:t>
            </a:r>
            <a:r>
              <a:rPr lang="en-US" sz="2800" i="1" dirty="0" smtClean="0">
                <a:solidFill>
                  <a:schemeClr val="accent1">
                    <a:lumMod val="40000"/>
                    <a:lumOff val="60000"/>
                  </a:schemeClr>
                </a:solidFill>
                <a:effectLst>
                  <a:outerShdw blurRad="38100" dist="38100" dir="2700000" algn="tl">
                    <a:srgbClr val="000000">
                      <a:alpha val="43137"/>
                    </a:srgbClr>
                  </a:outerShdw>
                </a:effectLst>
              </a:rPr>
              <a:t>were</a:t>
            </a:r>
            <a:r>
              <a:rPr lang="en-US" sz="2800" dirty="0" smtClean="0">
                <a:solidFill>
                  <a:schemeClr val="accent1">
                    <a:lumMod val="40000"/>
                    <a:lumOff val="60000"/>
                  </a:schemeClr>
                </a:solidFill>
                <a:effectLst>
                  <a:outerShdw blurRad="38100" dist="38100" dir="2700000" algn="tl">
                    <a:srgbClr val="000000">
                      <a:alpha val="43137"/>
                    </a:srgbClr>
                  </a:outerShdw>
                </a:effectLst>
              </a:rPr>
              <a:t> for the healing of the nations.”  (Revelation 22:2) </a:t>
            </a:r>
            <a:endParaRPr lang="en-US" sz="2800" dirty="0">
              <a:solidFill>
                <a:schemeClr val="accent1">
                  <a:lumMod val="40000"/>
                  <a:lumOff val="6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0" y="228600"/>
            <a:ext cx="4572000" cy="3429000"/>
          </a:xfrm>
          <a:prstGeom prst="rect">
            <a:avLst/>
          </a:prstGeom>
        </p:spPr>
      </p:pic>
    </p:spTree>
    <p:extLst>
      <p:ext uri="{BB962C8B-B14F-4D97-AF65-F5344CB8AC3E}">
        <p14:creationId xmlns:p14="http://schemas.microsoft.com/office/powerpoint/2010/main" val="4465640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85800"/>
            <a:ext cx="6400800" cy="2677656"/>
          </a:xfrm>
          <a:prstGeom prst="rect">
            <a:avLst/>
          </a:prstGeom>
          <a:noFill/>
        </p:spPr>
        <p:txBody>
          <a:bodyPr wrap="square" rtlCol="0">
            <a:spAutoFit/>
          </a:bodyPr>
          <a:lstStyle/>
          <a:p>
            <a:r>
              <a:rPr lang="en-US" dirty="0" smtClean="0"/>
              <a:t>	</a:t>
            </a:r>
            <a:r>
              <a:rPr lang="en-US" sz="2800" dirty="0" smtClean="0">
                <a:solidFill>
                  <a:schemeClr val="tx2"/>
                </a:solidFill>
                <a:effectLst>
                  <a:outerShdw blurRad="38100" dist="38100" dir="2700000" algn="tl">
                    <a:srgbClr val="000000">
                      <a:alpha val="43137"/>
                    </a:srgbClr>
                  </a:outerShdw>
                </a:effectLst>
              </a:rPr>
              <a:t>“And there shall be no more curse: but the throne of God and of the Lamb shall be in it; and his servants shall serve him: And they shall see his face; and his name </a:t>
            </a:r>
            <a:r>
              <a:rPr lang="en-US" sz="2800" i="1" dirty="0" smtClean="0">
                <a:solidFill>
                  <a:schemeClr val="tx2"/>
                </a:solidFill>
                <a:effectLst>
                  <a:outerShdw blurRad="38100" dist="38100" dir="2700000" algn="tl">
                    <a:srgbClr val="000000">
                      <a:alpha val="43137"/>
                    </a:srgbClr>
                  </a:outerShdw>
                </a:effectLst>
              </a:rPr>
              <a:t>shall be</a:t>
            </a:r>
            <a:r>
              <a:rPr lang="en-US" sz="2800" dirty="0" smtClean="0">
                <a:solidFill>
                  <a:schemeClr val="tx2"/>
                </a:solidFill>
                <a:effectLst>
                  <a:outerShdw blurRad="38100" dist="38100" dir="2700000" algn="tl">
                    <a:srgbClr val="000000">
                      <a:alpha val="43137"/>
                    </a:srgbClr>
                  </a:outerShdw>
                </a:effectLst>
              </a:rPr>
              <a:t> in their foreheads.”  (Revelation 22:3-4) </a:t>
            </a:r>
            <a:endParaRPr lang="en-US" sz="2800" dirty="0">
              <a:solidFill>
                <a:schemeClr val="tx2"/>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232" y="3363456"/>
            <a:ext cx="4503935" cy="3064764"/>
          </a:xfrm>
          <a:prstGeom prst="rect">
            <a:avLst/>
          </a:prstGeom>
        </p:spPr>
      </p:pic>
    </p:spTree>
    <p:extLst>
      <p:ext uri="{BB962C8B-B14F-4D97-AF65-F5344CB8AC3E}">
        <p14:creationId xmlns:p14="http://schemas.microsoft.com/office/powerpoint/2010/main" val="40891625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467600" cy="1815882"/>
          </a:xfrm>
          <a:prstGeom prst="rect">
            <a:avLst/>
          </a:prstGeom>
          <a:noFill/>
        </p:spPr>
        <p:txBody>
          <a:bodyPr wrap="square" rtlCol="0">
            <a:spAutoFit/>
          </a:bodyPr>
          <a:lstStyle/>
          <a:p>
            <a:r>
              <a:rPr lang="en-US" dirty="0" smtClean="0"/>
              <a:t>	</a:t>
            </a:r>
            <a:r>
              <a:rPr lang="en-US" sz="2800" dirty="0" smtClean="0"/>
              <a:t>“And there shall be no night there; and they need no candle, neither light of the sun; for the Lord God giveth them light: and they shall reign for ever and ever.” (Revelation 22:5)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32062"/>
            <a:ext cx="5775508" cy="3843338"/>
          </a:xfrm>
          <a:prstGeom prst="rect">
            <a:avLst/>
          </a:prstGeom>
        </p:spPr>
      </p:pic>
    </p:spTree>
    <p:extLst>
      <p:ext uri="{BB962C8B-B14F-4D97-AF65-F5344CB8AC3E}">
        <p14:creationId xmlns:p14="http://schemas.microsoft.com/office/powerpoint/2010/main" val="5507324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696200" cy="5078313"/>
          </a:xfrm>
          <a:prstGeom prst="rect">
            <a:avLst/>
          </a:prstGeom>
          <a:solidFill>
            <a:schemeClr val="tx1"/>
          </a:solid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	“And he said unto me, These sayings </a:t>
            </a:r>
            <a:r>
              <a:rPr lang="en-US" sz="3600" i="1" dirty="0" smtClean="0">
                <a:solidFill>
                  <a:schemeClr val="bg1"/>
                </a:solidFill>
                <a:effectLst>
                  <a:outerShdw blurRad="38100" dist="38100" dir="2700000" algn="tl">
                    <a:srgbClr val="000000">
                      <a:alpha val="43137"/>
                    </a:srgbClr>
                  </a:outerShdw>
                </a:effectLst>
              </a:rPr>
              <a:t>are</a:t>
            </a:r>
            <a:r>
              <a:rPr lang="en-US" sz="3600" dirty="0" smtClean="0">
                <a:solidFill>
                  <a:schemeClr val="bg1"/>
                </a:solidFill>
                <a:effectLst>
                  <a:outerShdw blurRad="38100" dist="38100" dir="2700000" algn="tl">
                    <a:srgbClr val="000000">
                      <a:alpha val="43137"/>
                    </a:srgbClr>
                  </a:outerShdw>
                </a:effectLst>
              </a:rPr>
              <a:t> faithful and true: and the Lord God of the holy prophets sent his angel to shew unto his servants the things which must shortly be done. </a:t>
            </a:r>
            <a:r>
              <a:rPr lang="en-US" sz="3600" dirty="0" smtClean="0">
                <a:solidFill>
                  <a:srgbClr val="FF0000"/>
                </a:solidFill>
                <a:effectLst>
                  <a:outerShdw blurRad="38100" dist="38100" dir="2700000" algn="tl">
                    <a:srgbClr val="000000">
                      <a:alpha val="43137"/>
                    </a:srgbClr>
                  </a:outerShdw>
                </a:effectLst>
              </a:rPr>
              <a:t>Behold, I come quickly: blessed </a:t>
            </a:r>
            <a:r>
              <a:rPr lang="en-US" sz="3600" i="1" dirty="0" smtClean="0">
                <a:solidFill>
                  <a:srgbClr val="FF0000"/>
                </a:solidFill>
                <a:effectLst>
                  <a:outerShdw blurRad="38100" dist="38100" dir="2700000" algn="tl">
                    <a:srgbClr val="000000">
                      <a:alpha val="43137"/>
                    </a:srgbClr>
                  </a:outerShdw>
                </a:effectLst>
              </a:rPr>
              <a:t>is</a:t>
            </a:r>
            <a:r>
              <a:rPr lang="en-US" sz="3600" dirty="0" smtClean="0">
                <a:solidFill>
                  <a:srgbClr val="FF0000"/>
                </a:solidFill>
                <a:effectLst>
                  <a:outerShdw blurRad="38100" dist="38100" dir="2700000" algn="tl">
                    <a:srgbClr val="000000">
                      <a:alpha val="43137"/>
                    </a:srgbClr>
                  </a:outerShdw>
                </a:effectLst>
              </a:rPr>
              <a:t> he that keepeth the sayings of the prophecy of this book.”  </a:t>
            </a:r>
            <a:r>
              <a:rPr lang="en-US" sz="3600" dirty="0" smtClean="0">
                <a:solidFill>
                  <a:schemeClr val="bg1"/>
                </a:solidFill>
                <a:effectLst>
                  <a:outerShdw blurRad="38100" dist="38100" dir="2700000" algn="tl">
                    <a:srgbClr val="000000">
                      <a:alpha val="43137"/>
                    </a:srgbClr>
                  </a:outerShdw>
                </a:effectLst>
              </a:rPr>
              <a:t>(Revelation 22:6-7) </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522551"/>
      </p:ext>
    </p:extLst>
  </p:cSld>
  <p:clrMapOvr>
    <a:masterClrMapping/>
  </p:clrMapOvr>
  <p:transition>
    <p:fade/>
  </p:transition>
</p:sld>
</file>

<file path=ppt/theme/theme1.xml><?xml version="1.0" encoding="utf-8"?>
<a:theme xmlns:a="http://schemas.openxmlformats.org/drawingml/2006/main" name="Blu-Dark">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Ezek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Blu-Dark</Template>
  <TotalTime>207</TotalTime>
  <Words>100</Words>
  <Application>Microsoft Office PowerPoint</Application>
  <PresentationFormat>On-screen Show (4:3)</PresentationFormat>
  <Paragraphs>29</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Blu-Dark</vt:lpstr>
      <vt:lpstr>White with Courier font for code slides</vt:lpstr>
      <vt:lpstr>Ezekiel</vt:lpstr>
      <vt:lpstr>Revelation Chapter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Chapter 22</dc:title>
  <dc:creator>Cooper</dc:creator>
  <cp:lastModifiedBy>Cooper</cp:lastModifiedBy>
  <cp:revision>28</cp:revision>
  <dcterms:created xsi:type="dcterms:W3CDTF">2014-03-08T15:53:39Z</dcterms:created>
  <dcterms:modified xsi:type="dcterms:W3CDTF">2014-03-30T15:35:32Z</dcterms:modified>
</cp:coreProperties>
</file>